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3" r:id="rId2"/>
    <p:sldId id="306" r:id="rId3"/>
    <p:sldId id="3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63" r:id="rId13"/>
    <p:sldId id="364" r:id="rId14"/>
    <p:sldId id="365" r:id="rId15"/>
    <p:sldId id="303" r:id="rId16"/>
    <p:sldId id="267" r:id="rId17"/>
    <p:sldId id="268" r:id="rId18"/>
    <p:sldId id="258" r:id="rId19"/>
    <p:sldId id="269" r:id="rId20"/>
    <p:sldId id="271" r:id="rId21"/>
    <p:sldId id="273" r:id="rId22"/>
    <p:sldId id="294" r:id="rId23"/>
    <p:sldId id="295" r:id="rId24"/>
    <p:sldId id="296" r:id="rId25"/>
    <p:sldId id="367" r:id="rId26"/>
    <p:sldId id="297" r:id="rId27"/>
    <p:sldId id="272" r:id="rId28"/>
    <p:sldId id="299" r:id="rId29"/>
    <p:sldId id="302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801"/>
    <a:srgbClr val="081658"/>
    <a:srgbClr val="52B947"/>
    <a:srgbClr val="44546A"/>
    <a:srgbClr val="53928F"/>
    <a:srgbClr val="D4155B"/>
    <a:srgbClr val="CB0D00"/>
    <a:srgbClr val="316B8C"/>
    <a:srgbClr val="6D3C03"/>
    <a:srgbClr val="1B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8C-40FA-BA1D-65EC47E057BE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8C-40FA-BA1D-65EC47E057BE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C-40FA-BA1D-65EC47E05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5C-43EB-BD74-0CEBE153ADEF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5C-43EB-BD74-0CEBE153ADEF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C-43EB-BD74-0CEBE153A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59-406B-AF06-000588D1552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59-406B-AF06-000588D1552A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9-406B-AF06-000588D15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3F-4BF6-8770-8DF4B2553D1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3F-4BF6-8770-8DF4B2553D1B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3F-4BF6-8770-8DF4B2553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solidFill>
                <a:srgbClr val="44546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85-4D89-987F-5DF0CC9E772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85-4D89-987F-5DF0CC9E772B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85-4D89-987F-5DF0CC9E7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6CDC-DF6B-4943-A871-1D271569680E}" type="datetimeFigureOut">
              <a:rPr lang="en-ID" smtClean="0"/>
              <a:t>25/04/2019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FEDE-C24D-4769-AEEE-076DAA4C9C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18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C55C-DE13-4400-A409-7AE6851FE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473B5-6A08-4449-A616-85C96B0C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8CED-98BA-4720-9ED6-00861CA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ED68-7A88-494D-928F-0D288C9E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07C7-D24A-4035-B5BD-DC2B2CBD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58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48EB-AC5D-4590-BC01-106DA256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77A9F-AF88-4092-A130-6B6E195A2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31C0A-B7C1-4DAC-B9A4-4BC0D17B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93A8-114D-451E-940B-D42502AF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9D33A-456B-487D-8CAD-AF014594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22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3D0FC-E38D-4514-AE9E-F957DC71E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48CAF-D8B4-4AB1-8CC1-F4BCB37E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6160-3E2A-4255-B8C9-FF46265D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6A23A-3E13-4C88-B601-5CE67903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F5B2E-D3B9-47BC-9825-388ED461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09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5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AA1CCD-60C5-486B-ACAD-47D83FA9ECF8}"/>
              </a:ext>
            </a:extLst>
          </p:cNvPr>
          <p:cNvSpPr/>
          <p:nvPr userDrawn="1"/>
        </p:nvSpPr>
        <p:spPr>
          <a:xfrm>
            <a:off x="119336" y="6021288"/>
            <a:ext cx="93610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5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96E6-FDD0-4A92-97CB-D7EC3DEB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57DE-0DE7-490F-AD17-A5D5BA41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EAF9C-84D4-4471-AA96-E660E482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025C-5646-4125-9362-64DC6214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3D534-114D-4700-9ED4-9D3B9AB1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7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E0D3-86C7-479F-A845-4E4EDF6A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83305-3FC4-416D-ADCE-5AD90B730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DBE82-F7C4-49CE-9205-D8AB02AA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2B01-EF44-4CAB-A637-A2F57875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7F76-08A2-43DA-BB6A-658207EF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11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03EB-B0E8-4563-9117-02AEA99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E26C-F778-4792-AE41-4D1D90341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44133-79E3-4F09-9A4B-8B0A7E781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11C03-14A9-4702-91E6-9947E768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89848-B256-4AF7-AAF5-149EA932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1D957-E361-4DD4-A311-CC27931F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3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7DE6-DAA7-499A-ADEA-4F2D5AAF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EBE4-CA57-45F1-AE88-65FC7AF1B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1DF9E-4133-49D4-93AB-A1A4B6EB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9D5D9-F377-476D-BFE6-8D5AC51CE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5C447-B0CB-41C3-B33D-F3FF59A47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A0376-79AF-4FAA-B550-0A86B83A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FF4C7-5C4E-4A3F-AC4F-F10A82F7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40D34-E9D0-4495-AED8-E915B442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20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AB37-0EF5-456B-BE04-593C611A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A201D-A2B8-4FCC-A609-DAE9EFDE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0C8B0-400B-494D-B3E2-2E6F4095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47A2A-2C61-43E6-9F66-C76CD473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9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F5DA6-BC4C-4A52-BE04-CA998E42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5DC69-3BB8-4F26-A2A9-0343299D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0C39F-C504-439F-8FEF-0E34D7EA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39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E3D1-E517-4B6E-80F0-E71499DB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7AB7-45DF-4B45-A808-E016A1D1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2D598-0FD1-42CD-9CFB-3424D68A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AE7DC-C376-47A2-9F01-DAFB2290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3BF1E-C1C1-4BC6-8854-6DCD9F16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19D56-8A26-4944-ABD2-8D0FEA45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1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295-1E3B-4D60-9821-2161CD43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705DC-54F9-4792-BFA9-7AFF88CB0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363A3-291B-4454-84B8-11C5A0162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6D0B5-9D65-4D1D-9A36-46E1FFE1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CA94D-606F-40D8-968D-A6110C91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979F6-506F-4D3C-B58D-555E8CA0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1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59CBD-E7CC-4AC1-B7A3-92561125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968C2-F36F-4924-B768-0BB5FAC3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AC79-F348-449D-A8FD-7B394EF6D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FC9FA-9BB3-4AE3-8D46-B3516B893F6E}" type="datetimeFigureOut">
              <a:rPr lang="id-ID" smtClean="0"/>
              <a:t>25/04/2019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9F18-AB92-42B0-BDAA-220EE3FBA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8977-99EB-419F-ABA2-D94B2E033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7C97-A792-49D7-92B2-7370325A4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50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9.png"/><Relationship Id="rId9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1058138" y="1558426"/>
            <a:ext cx="10075723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5000" b="1" dirty="0">
                <a:solidFill>
                  <a:schemeClr val="accent1"/>
                </a:solidFill>
                <a:latin typeface="Chalkduster" panose="03050602040202020205" pitchFamily="66" charset="77"/>
                <a:cs typeface="Arial" pitchFamily="34" charset="0"/>
              </a:rPr>
              <a:t>— </a:t>
            </a:r>
            <a:r>
              <a:rPr lang="id-ID" altLang="ko-KR" sz="5000" b="1" dirty="0">
                <a:solidFill>
                  <a:schemeClr val="accent1"/>
                </a:solidFill>
                <a:latin typeface="Chalkduster" panose="03050602040202020205" pitchFamily="66" charset="77"/>
                <a:cs typeface="Arial" pitchFamily="34" charset="0"/>
              </a:rPr>
              <a:t>D</a:t>
            </a:r>
            <a:r>
              <a:rPr lang="en-US" altLang="ko-KR" sz="5000" b="1" dirty="0">
                <a:solidFill>
                  <a:schemeClr val="accent1"/>
                </a:solidFill>
                <a:latin typeface="Chalkduster" panose="03050602040202020205" pitchFamily="66" charset="77"/>
                <a:cs typeface="Arial" pitchFamily="34" charset="0"/>
              </a:rPr>
              <a:t>ARI MITOS KE ETOS —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2382707" y="950270"/>
            <a:ext cx="7138646" cy="6081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id-ID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3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istem</a:t>
            </a:r>
            <a:r>
              <a:rPr lang="en-US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Informasi</a:t>
            </a:r>
            <a:r>
              <a:rPr lang="en-US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Kearsipan</a:t>
            </a:r>
            <a:r>
              <a:rPr lang="en-US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Dinamis</a:t>
            </a:r>
            <a:r>
              <a:rPr lang="en-ID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(SIKD)</a:t>
            </a:r>
            <a:r>
              <a:rPr lang="en-US" altLang="ko-KR" sz="3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: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912EF68A-EB92-47DC-9BBB-B1C23DFA8E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4" b="39914"/>
          <a:stretch>
            <a:fillRect/>
          </a:stretch>
        </p:blipFill>
        <p:spPr>
          <a:xfrm>
            <a:off x="3" y="3255649"/>
            <a:ext cx="11904055" cy="360235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0D0422-4946-4E4D-B0D7-1C1BE295B167}"/>
              </a:ext>
            </a:extLst>
          </p:cNvPr>
          <p:cNvSpPr/>
          <p:nvPr/>
        </p:nvSpPr>
        <p:spPr>
          <a:xfrm>
            <a:off x="7012013" y="3255649"/>
            <a:ext cx="489204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Sekretaris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Jenderal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Mahkamah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Konstitusi</a:t>
            </a: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 Dr. M. Guntur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Hamzah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S.H., M.H.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Hasil gambar untuk kepaniteraan dan sekretariat jenderal mahkamah konstitusi">
            <a:extLst>
              <a:ext uri="{FF2B5EF4-FFF2-40B4-BE49-F238E27FC236}">
                <a16:creationId xmlns:a16="http://schemas.microsoft.com/office/drawing/2014/main" id="{142FD54F-EFCD-4A02-9643-3AFA5372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0577"/>
            <a:ext cx="970492" cy="9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6AFB5438-3BA3-4D3E-978C-D5334C55A656}"/>
              </a:ext>
            </a:extLst>
          </p:cNvPr>
          <p:cNvSpPr txBox="1">
            <a:spLocks/>
          </p:cNvSpPr>
          <p:nvPr/>
        </p:nvSpPr>
        <p:spPr>
          <a:xfrm>
            <a:off x="-347239" y="985882"/>
            <a:ext cx="2448272" cy="361848"/>
          </a:xfrm>
          <a:prstGeom prst="rect">
            <a:avLst/>
          </a:prstGeom>
        </p:spPr>
        <p:txBody>
          <a:bodyPr vert="horz" lIns="27432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KEPANITERAAN DAN SEKRETARIAT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JENDERAL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 KONSTITUSI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REPUBLIK INDONESIA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F08974CD-E980-4D27-B647-CBB07AC11A4E}"/>
              </a:ext>
            </a:extLst>
          </p:cNvPr>
          <p:cNvSpPr txBox="1">
            <a:spLocks/>
          </p:cNvSpPr>
          <p:nvPr/>
        </p:nvSpPr>
        <p:spPr>
          <a:xfrm>
            <a:off x="10443593" y="4196353"/>
            <a:ext cx="1641890" cy="1152860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54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 err="1">
                <a:latin typeface="Calibri" panose="020F0502020204030204"/>
              </a:rPr>
              <a:t>guntur@mkri.id</a:t>
            </a:r>
            <a:endParaRPr lang="en-US" sz="1600" b="1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93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A152BB96-A1BE-4AAB-9324-B67BF67EB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C7205-133D-4807-A877-9236D9B70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FBEED6-6303-476A-80CB-530E0E1223A1}"/>
              </a:ext>
            </a:extLst>
          </p:cNvPr>
          <p:cNvSpPr txBox="1"/>
          <p:nvPr/>
        </p:nvSpPr>
        <p:spPr>
          <a:xfrm>
            <a:off x="1698490" y="0"/>
            <a:ext cx="4343515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TAHAPAN </a:t>
            </a:r>
          </a:p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IMPLEMENTASI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FDB907B-8F24-4383-9FDE-AADF4928D9E0}"/>
              </a:ext>
            </a:extLst>
          </p:cNvPr>
          <p:cNvCxnSpPr/>
          <p:nvPr/>
        </p:nvCxnSpPr>
        <p:spPr>
          <a:xfrm flipV="1">
            <a:off x="1658257" y="1339907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C5DD2751-41AC-4855-8C4A-DC067C87FCF3}"/>
              </a:ext>
            </a:extLst>
          </p:cNvPr>
          <p:cNvSpPr/>
          <p:nvPr/>
        </p:nvSpPr>
        <p:spPr>
          <a:xfrm rot="4473834" flipH="1">
            <a:off x="2201872" y="4006882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FF7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837CA4-EC8A-40F5-ADCF-1AECD7A81C02}"/>
              </a:ext>
            </a:extLst>
          </p:cNvPr>
          <p:cNvSpPr/>
          <p:nvPr/>
        </p:nvSpPr>
        <p:spPr>
          <a:xfrm>
            <a:off x="2215918" y="3325346"/>
            <a:ext cx="665238" cy="665238"/>
          </a:xfrm>
          <a:prstGeom prst="ellipse">
            <a:avLst/>
          </a:prstGeom>
          <a:solidFill>
            <a:srgbClr val="FF7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CCC4AF-5996-4E20-BC1A-7B5EEC2A5C80}"/>
              </a:ext>
            </a:extLst>
          </p:cNvPr>
          <p:cNvGrpSpPr/>
          <p:nvPr/>
        </p:nvGrpSpPr>
        <p:grpSpPr>
          <a:xfrm rot="16200000" flipH="1">
            <a:off x="2277187" y="3386832"/>
            <a:ext cx="542700" cy="542267"/>
            <a:chOff x="7996724" y="3242769"/>
            <a:chExt cx="1359983" cy="1358900"/>
          </a:xfrm>
          <a:effectLst/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11B4C7-6DDD-4703-9266-4047A0CBDC77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26A251-BC8F-4D75-BE39-BA843749A4E7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1671EB-AE85-46CE-A5DA-299E181A3C0E}"/>
              </a:ext>
            </a:extLst>
          </p:cNvPr>
          <p:cNvGrpSpPr/>
          <p:nvPr/>
        </p:nvGrpSpPr>
        <p:grpSpPr>
          <a:xfrm rot="16200000" flipH="1">
            <a:off x="2334585" y="3444185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2FFFD0-2FAA-445D-9BA4-9F6CD49D5AEF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B62284-549F-43BF-B3D3-B6ADACA37DF2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Isosceles Triangle 3">
            <a:extLst>
              <a:ext uri="{FF2B5EF4-FFF2-40B4-BE49-F238E27FC236}">
                <a16:creationId xmlns:a16="http://schemas.microsoft.com/office/drawing/2014/main" id="{ED8731DE-A254-4360-9D21-2829189B3503}"/>
              </a:ext>
            </a:extLst>
          </p:cNvPr>
          <p:cNvSpPr/>
          <p:nvPr/>
        </p:nvSpPr>
        <p:spPr>
          <a:xfrm>
            <a:off x="2435969" y="3100115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1A2993-214E-4E62-B85F-983962D881B6}"/>
              </a:ext>
            </a:extLst>
          </p:cNvPr>
          <p:cNvSpPr txBox="1"/>
          <p:nvPr/>
        </p:nvSpPr>
        <p:spPr>
          <a:xfrm>
            <a:off x="1750865" y="2495404"/>
            <a:ext cx="162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>
                <a:solidFill>
                  <a:srgbClr val="FF7510"/>
                </a:solidFill>
                <a:latin typeface="Calibri Light" panose="020F0302020204030204"/>
              </a:rPr>
              <a:t>KOSTUMISASI (2016)</a:t>
            </a:r>
            <a:endParaRPr lang="en-US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43000083-6AED-47CA-B59F-EA17DC74FB83}"/>
              </a:ext>
            </a:extLst>
          </p:cNvPr>
          <p:cNvSpPr/>
          <p:nvPr/>
        </p:nvSpPr>
        <p:spPr>
          <a:xfrm rot="1208683" flipH="1">
            <a:off x="3007692" y="4892877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FB4415-C244-472A-814B-59A18E480823}"/>
              </a:ext>
            </a:extLst>
          </p:cNvPr>
          <p:cNvSpPr/>
          <p:nvPr/>
        </p:nvSpPr>
        <p:spPr>
          <a:xfrm>
            <a:off x="2555851" y="4626552"/>
            <a:ext cx="665238" cy="665238"/>
          </a:xfrm>
          <a:prstGeom prst="ellipse">
            <a:avLst/>
          </a:prstGeom>
          <a:solidFill>
            <a:srgbClr val="EC2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D32D0D-5928-4F65-9411-C0FBA8CB9392}"/>
              </a:ext>
            </a:extLst>
          </p:cNvPr>
          <p:cNvGrpSpPr/>
          <p:nvPr/>
        </p:nvGrpSpPr>
        <p:grpSpPr>
          <a:xfrm rot="16200000" flipH="1">
            <a:off x="2617120" y="4688037"/>
            <a:ext cx="542700" cy="542267"/>
            <a:chOff x="7996724" y="3242769"/>
            <a:chExt cx="1359983" cy="1358900"/>
          </a:xfrm>
          <a:effectLst/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0C7788-91E8-4E49-B2ED-E878DFC6F49E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FFA961-B200-460A-9F54-59DD22AE6F6C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45EF3C-B476-4C47-B41B-EA5104037380}"/>
              </a:ext>
            </a:extLst>
          </p:cNvPr>
          <p:cNvGrpSpPr/>
          <p:nvPr/>
        </p:nvGrpSpPr>
        <p:grpSpPr>
          <a:xfrm rot="16200000" flipH="1">
            <a:off x="2674518" y="4745391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8F524A-4440-490C-932A-746E516BA38B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6817BA-1D54-4453-BB3C-7BDDE2CFB892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Isosceles Triangle 25">
            <a:extLst>
              <a:ext uri="{FF2B5EF4-FFF2-40B4-BE49-F238E27FC236}">
                <a16:creationId xmlns:a16="http://schemas.microsoft.com/office/drawing/2014/main" id="{F9EE5163-02E9-431A-A1EA-348A331BD421}"/>
              </a:ext>
            </a:extLst>
          </p:cNvPr>
          <p:cNvSpPr/>
          <p:nvPr/>
        </p:nvSpPr>
        <p:spPr>
          <a:xfrm rot="2296626">
            <a:off x="3134637" y="4519560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B04EFF-79AC-4150-B081-09FDDD8F7E7E}"/>
              </a:ext>
            </a:extLst>
          </p:cNvPr>
          <p:cNvSpPr txBox="1"/>
          <p:nvPr/>
        </p:nvSpPr>
        <p:spPr>
          <a:xfrm>
            <a:off x="3028970" y="3925051"/>
            <a:ext cx="141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>
                <a:solidFill>
                  <a:srgbClr val="EC2504"/>
                </a:solidFill>
                <a:latin typeface="Calibri Light" panose="020F0302020204030204"/>
              </a:rPr>
              <a:t>Instalasi dan Konfigurasi</a:t>
            </a:r>
            <a:endParaRPr lang="en-US" b="1" dirty="0">
              <a:solidFill>
                <a:srgbClr val="EC2504"/>
              </a:solidFill>
              <a:latin typeface="Calibri Light" panose="020F0302020204030204"/>
            </a:endParaRPr>
          </a:p>
        </p:txBody>
      </p:sp>
      <p:sp>
        <p:nvSpPr>
          <p:cNvPr id="37" name="Freeform: Shape 29">
            <a:extLst>
              <a:ext uri="{FF2B5EF4-FFF2-40B4-BE49-F238E27FC236}">
                <a16:creationId xmlns:a16="http://schemas.microsoft.com/office/drawing/2014/main" id="{B493FB36-8536-4506-8A31-50E03FB6078A}"/>
              </a:ext>
            </a:extLst>
          </p:cNvPr>
          <p:cNvSpPr/>
          <p:nvPr/>
        </p:nvSpPr>
        <p:spPr>
          <a:xfrm rot="19958139" flipH="1">
            <a:off x="4228256" y="4820255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74B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22751EC-CBD8-4541-A71D-1A39B7AD4305}"/>
              </a:ext>
            </a:extLst>
          </p:cNvPr>
          <p:cNvSpPr/>
          <p:nvPr/>
        </p:nvSpPr>
        <p:spPr>
          <a:xfrm>
            <a:off x="3801667" y="5098786"/>
            <a:ext cx="665238" cy="665238"/>
          </a:xfrm>
          <a:prstGeom prst="ellipse">
            <a:avLst/>
          </a:prstGeom>
          <a:solidFill>
            <a:srgbClr val="6D3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1F7424-9559-42DF-AACD-D0402DBB0E4C}"/>
              </a:ext>
            </a:extLst>
          </p:cNvPr>
          <p:cNvGrpSpPr/>
          <p:nvPr/>
        </p:nvGrpSpPr>
        <p:grpSpPr>
          <a:xfrm rot="16200000" flipH="1">
            <a:off x="3862936" y="5160272"/>
            <a:ext cx="542700" cy="542267"/>
            <a:chOff x="7996724" y="3242769"/>
            <a:chExt cx="1359983" cy="1358900"/>
          </a:xfrm>
          <a:effectLst/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481496-428D-4599-A1B3-ED5CB8D04489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A10D98B-DACC-48E9-BCC7-501720E89B60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CFD74-4595-48F1-A58F-17FFEF0B3A2B}"/>
              </a:ext>
            </a:extLst>
          </p:cNvPr>
          <p:cNvGrpSpPr/>
          <p:nvPr/>
        </p:nvGrpSpPr>
        <p:grpSpPr>
          <a:xfrm rot="16200000" flipH="1">
            <a:off x="3920334" y="5217625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9544FC2-7751-45AD-AC89-D461F2950E6E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966D08-A5C4-4EA0-B64F-162B68151D59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Isosceles Triangle 37">
            <a:extLst>
              <a:ext uri="{FF2B5EF4-FFF2-40B4-BE49-F238E27FC236}">
                <a16:creationId xmlns:a16="http://schemas.microsoft.com/office/drawing/2014/main" id="{D6ABD1B5-1CEC-4034-B0F7-3E5E1A5D9813}"/>
              </a:ext>
            </a:extLst>
          </p:cNvPr>
          <p:cNvSpPr/>
          <p:nvPr/>
        </p:nvSpPr>
        <p:spPr>
          <a:xfrm rot="10800000">
            <a:off x="4031492" y="5835735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BF19C2-799B-4565-B95C-936FED2CF326}"/>
              </a:ext>
            </a:extLst>
          </p:cNvPr>
          <p:cNvSpPr txBox="1"/>
          <p:nvPr/>
        </p:nvSpPr>
        <p:spPr>
          <a:xfrm>
            <a:off x="3443448" y="6073901"/>
            <a:ext cx="156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>
                <a:solidFill>
                  <a:srgbClr val="6D3C03"/>
                </a:solidFill>
                <a:latin typeface="Calibri Light" panose="020F0302020204030204"/>
              </a:rPr>
              <a:t>Pelatihan Administrator</a:t>
            </a:r>
            <a:endParaRPr lang="en-US" b="1" dirty="0">
              <a:solidFill>
                <a:srgbClr val="6D3C03"/>
              </a:solidFill>
              <a:latin typeface="Calibri Light" panose="020F0302020204030204"/>
            </a:endParaRPr>
          </a:p>
        </p:txBody>
      </p:sp>
      <p:sp>
        <p:nvSpPr>
          <p:cNvPr id="48" name="Freeform: Shape 41">
            <a:extLst>
              <a:ext uri="{FF2B5EF4-FFF2-40B4-BE49-F238E27FC236}">
                <a16:creationId xmlns:a16="http://schemas.microsoft.com/office/drawing/2014/main" id="{5BB56D8E-2D16-4F0B-86AE-9703254536F7}"/>
              </a:ext>
            </a:extLst>
          </p:cNvPr>
          <p:cNvSpPr/>
          <p:nvPr/>
        </p:nvSpPr>
        <p:spPr>
          <a:xfrm rot="6470808" flipH="1">
            <a:off x="5046600" y="3888541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00A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940F776-FA0A-4C90-AD38-3B868E45FCE3}"/>
              </a:ext>
            </a:extLst>
          </p:cNvPr>
          <p:cNvSpPr/>
          <p:nvPr/>
        </p:nvSpPr>
        <p:spPr>
          <a:xfrm>
            <a:off x="5006260" y="4508584"/>
            <a:ext cx="665238" cy="665238"/>
          </a:xfrm>
          <a:prstGeom prst="ellipse">
            <a:avLst/>
          </a:prstGeom>
          <a:solidFill>
            <a:srgbClr val="1B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11D6EA-60A9-4836-A899-D7FCDF52ADC6}"/>
              </a:ext>
            </a:extLst>
          </p:cNvPr>
          <p:cNvGrpSpPr/>
          <p:nvPr/>
        </p:nvGrpSpPr>
        <p:grpSpPr>
          <a:xfrm rot="16200000" flipH="1">
            <a:off x="5067529" y="4570069"/>
            <a:ext cx="542700" cy="542267"/>
            <a:chOff x="7996724" y="3242769"/>
            <a:chExt cx="1359983" cy="1358900"/>
          </a:xfrm>
          <a:effectLst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67F26C-882F-4A58-A1FB-E30DC6021867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6001683-498B-4D34-B58D-B6AA80069488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D58069-B7EF-44F7-BD01-C626BB06A880}"/>
              </a:ext>
            </a:extLst>
          </p:cNvPr>
          <p:cNvGrpSpPr/>
          <p:nvPr/>
        </p:nvGrpSpPr>
        <p:grpSpPr>
          <a:xfrm rot="16200000" flipH="1">
            <a:off x="5124927" y="4627423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8AD8345-42D7-4DBB-BE06-7AC049B82E32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1F3FC6-029C-42AD-BF6F-C23E21240280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6" name="Isosceles Triangle 49">
            <a:extLst>
              <a:ext uri="{FF2B5EF4-FFF2-40B4-BE49-F238E27FC236}">
                <a16:creationId xmlns:a16="http://schemas.microsoft.com/office/drawing/2014/main" id="{30E39B5C-1CCC-4E7A-917F-D9825A963E21}"/>
              </a:ext>
            </a:extLst>
          </p:cNvPr>
          <p:cNvSpPr/>
          <p:nvPr/>
        </p:nvSpPr>
        <p:spPr>
          <a:xfrm rot="452696">
            <a:off x="5597296" y="5031013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E0FB7E-58DB-4574-984E-F33B9821B558}"/>
              </a:ext>
            </a:extLst>
          </p:cNvPr>
          <p:cNvSpPr txBox="1"/>
          <p:nvPr/>
        </p:nvSpPr>
        <p:spPr>
          <a:xfrm>
            <a:off x="5576469" y="5160728"/>
            <a:ext cx="14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>
                <a:solidFill>
                  <a:srgbClr val="1B821E"/>
                </a:solidFill>
                <a:latin typeface="Calibri Light" panose="020F0302020204030204"/>
              </a:rPr>
              <a:t>Sosialisasi</a:t>
            </a:r>
            <a:endParaRPr lang="en-US" b="1" dirty="0">
              <a:solidFill>
                <a:srgbClr val="1B821E"/>
              </a:solidFill>
              <a:latin typeface="Calibri Light" panose="020F0302020204030204"/>
            </a:endParaRPr>
          </a:p>
        </p:txBody>
      </p:sp>
      <p:sp>
        <p:nvSpPr>
          <p:cNvPr id="59" name="Freeform: Shape 95">
            <a:extLst>
              <a:ext uri="{FF2B5EF4-FFF2-40B4-BE49-F238E27FC236}">
                <a16:creationId xmlns:a16="http://schemas.microsoft.com/office/drawing/2014/main" id="{69F3E18B-61A7-4778-BEC9-11B4E8AA1500}"/>
              </a:ext>
            </a:extLst>
          </p:cNvPr>
          <p:cNvSpPr/>
          <p:nvPr/>
        </p:nvSpPr>
        <p:spPr>
          <a:xfrm rot="6757521" flipH="1">
            <a:off x="5532488" y="2627622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85318BF-B277-4E74-BF81-03BCF5446BE9}"/>
              </a:ext>
            </a:extLst>
          </p:cNvPr>
          <p:cNvSpPr/>
          <p:nvPr/>
        </p:nvSpPr>
        <p:spPr>
          <a:xfrm>
            <a:off x="5441983" y="3217577"/>
            <a:ext cx="665238" cy="665238"/>
          </a:xfrm>
          <a:prstGeom prst="ellipse">
            <a:avLst/>
          </a:prstGeom>
          <a:solidFill>
            <a:srgbClr val="316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FEE3037-32A6-400B-A173-2562BFB55E87}"/>
              </a:ext>
            </a:extLst>
          </p:cNvPr>
          <p:cNvGrpSpPr/>
          <p:nvPr/>
        </p:nvGrpSpPr>
        <p:grpSpPr>
          <a:xfrm rot="16200000" flipH="1">
            <a:off x="5503252" y="3279062"/>
            <a:ext cx="542700" cy="542267"/>
            <a:chOff x="7996724" y="3242769"/>
            <a:chExt cx="1359983" cy="1358900"/>
          </a:xfrm>
          <a:effectLst/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8BE0B2F-E47D-4F8C-818A-37B3267CED31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633E340-C0A4-4644-8BE5-EB45E121BFFF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0792DF7-7D33-47BB-A8A1-FC829239AE51}"/>
              </a:ext>
            </a:extLst>
          </p:cNvPr>
          <p:cNvGrpSpPr/>
          <p:nvPr/>
        </p:nvGrpSpPr>
        <p:grpSpPr>
          <a:xfrm rot="16200000" flipH="1">
            <a:off x="5560650" y="3336416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9226A0-FDAB-41DD-9077-A7BEC496F0C8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8911CD-5BF0-4404-8D2C-7A6A32C507D2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7" name="Isosceles Triangle 103">
            <a:extLst>
              <a:ext uri="{FF2B5EF4-FFF2-40B4-BE49-F238E27FC236}">
                <a16:creationId xmlns:a16="http://schemas.microsoft.com/office/drawing/2014/main" id="{2BF6DF84-F997-450F-8E33-E5E15DB71E8F}"/>
              </a:ext>
            </a:extLst>
          </p:cNvPr>
          <p:cNvSpPr/>
          <p:nvPr/>
        </p:nvSpPr>
        <p:spPr>
          <a:xfrm>
            <a:off x="6067806" y="3653557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E2CB0D-4DB7-4069-8F82-A99BD86CADE8}"/>
              </a:ext>
            </a:extLst>
          </p:cNvPr>
          <p:cNvSpPr txBox="1"/>
          <p:nvPr/>
        </p:nvSpPr>
        <p:spPr>
          <a:xfrm>
            <a:off x="6052751" y="3576662"/>
            <a:ext cx="1410233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316B8C"/>
                </a:solidFill>
                <a:latin typeface="Calibri Light" panose="020F0302020204030204"/>
              </a:rPr>
              <a:t>Uji Coba terbatas di Unit Kearsipan</a:t>
            </a:r>
            <a:endParaRPr lang="en-US" sz="1667" b="1" dirty="0">
              <a:solidFill>
                <a:srgbClr val="316B8C"/>
              </a:solidFill>
              <a:latin typeface="Calibri Light" panose="020F0302020204030204"/>
            </a:endParaRPr>
          </a:p>
        </p:txBody>
      </p:sp>
      <p:sp>
        <p:nvSpPr>
          <p:cNvPr id="70" name="Freeform: Shape 107">
            <a:extLst>
              <a:ext uri="{FF2B5EF4-FFF2-40B4-BE49-F238E27FC236}">
                <a16:creationId xmlns:a16="http://schemas.microsoft.com/office/drawing/2014/main" id="{AE74F596-6B6B-4716-9856-710E8E3AB784}"/>
              </a:ext>
            </a:extLst>
          </p:cNvPr>
          <p:cNvSpPr/>
          <p:nvPr/>
        </p:nvSpPr>
        <p:spPr>
          <a:xfrm rot="20283236" flipH="1">
            <a:off x="6422821" y="1769379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8B3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603CB40-B4F5-4567-B55E-DD950C971DA8}"/>
              </a:ext>
            </a:extLst>
          </p:cNvPr>
          <p:cNvSpPr/>
          <p:nvPr/>
        </p:nvSpPr>
        <p:spPr>
          <a:xfrm>
            <a:off x="5979103" y="1988318"/>
            <a:ext cx="665238" cy="665238"/>
          </a:xfrm>
          <a:prstGeom prst="ellipse">
            <a:avLst/>
          </a:prstGeom>
          <a:solidFill>
            <a:srgbClr val="081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FD6BF4-97B7-4B30-9167-C60C7640891D}"/>
              </a:ext>
            </a:extLst>
          </p:cNvPr>
          <p:cNvGrpSpPr/>
          <p:nvPr/>
        </p:nvGrpSpPr>
        <p:grpSpPr>
          <a:xfrm rot="16200000" flipH="1">
            <a:off x="6040372" y="2049803"/>
            <a:ext cx="542700" cy="542267"/>
            <a:chOff x="7996724" y="3242769"/>
            <a:chExt cx="1359983" cy="1358900"/>
          </a:xfrm>
          <a:effectLst/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0DF302C-4FD8-4EB1-882E-271AACABD522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3185D0-7206-40B4-9F6D-78492B22E61A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3BC4AD8-F080-4694-9195-0064A7BA4102}"/>
              </a:ext>
            </a:extLst>
          </p:cNvPr>
          <p:cNvGrpSpPr/>
          <p:nvPr/>
        </p:nvGrpSpPr>
        <p:grpSpPr>
          <a:xfrm rot="16200000" flipH="1">
            <a:off x="6097770" y="2107157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D891FD-33B8-4905-9D93-5D8F26F992D3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DC95766-2539-442B-96A1-F98F4AC4EA00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8" name="Isosceles Triangle 115">
            <a:extLst>
              <a:ext uri="{FF2B5EF4-FFF2-40B4-BE49-F238E27FC236}">
                <a16:creationId xmlns:a16="http://schemas.microsoft.com/office/drawing/2014/main" id="{9149BEC6-0A0E-4E4F-93E3-1D14D6FE6852}"/>
              </a:ext>
            </a:extLst>
          </p:cNvPr>
          <p:cNvSpPr/>
          <p:nvPr/>
        </p:nvSpPr>
        <p:spPr>
          <a:xfrm rot="17853859">
            <a:off x="5756609" y="1969639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3AA7C48-BA76-4115-BA19-9BA3AECAC87C}"/>
              </a:ext>
            </a:extLst>
          </p:cNvPr>
          <p:cNvSpPr txBox="1"/>
          <p:nvPr/>
        </p:nvSpPr>
        <p:spPr>
          <a:xfrm>
            <a:off x="4044580" y="1525920"/>
            <a:ext cx="1926491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081658"/>
                </a:solidFill>
                <a:latin typeface="Calibri Light" panose="020F0302020204030204"/>
              </a:rPr>
              <a:t>Penyusunan Pedoman dan Modul Operasional</a:t>
            </a:r>
            <a:endParaRPr lang="en-US" sz="1667" b="1" dirty="0">
              <a:solidFill>
                <a:srgbClr val="081658"/>
              </a:solidFill>
              <a:latin typeface="Calibri Light" panose="020F0302020204030204"/>
            </a:endParaRPr>
          </a:p>
        </p:txBody>
      </p:sp>
      <p:sp>
        <p:nvSpPr>
          <p:cNvPr id="81" name="Freeform: Shape 119">
            <a:extLst>
              <a:ext uri="{FF2B5EF4-FFF2-40B4-BE49-F238E27FC236}">
                <a16:creationId xmlns:a16="http://schemas.microsoft.com/office/drawing/2014/main" id="{36EDF707-95CE-489D-BD8B-4551EEF35494}"/>
              </a:ext>
            </a:extLst>
          </p:cNvPr>
          <p:cNvSpPr/>
          <p:nvPr/>
        </p:nvSpPr>
        <p:spPr>
          <a:xfrm rot="1279087" flipH="1">
            <a:off x="7668180" y="1787921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F0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064CB0F-F817-4AE3-B1AC-7CD19AFFC51C}"/>
              </a:ext>
            </a:extLst>
          </p:cNvPr>
          <p:cNvSpPr/>
          <p:nvPr/>
        </p:nvSpPr>
        <p:spPr>
          <a:xfrm>
            <a:off x="7229048" y="1506874"/>
            <a:ext cx="665238" cy="665238"/>
          </a:xfrm>
          <a:prstGeom prst="ellipse">
            <a:avLst/>
          </a:prstGeom>
          <a:solidFill>
            <a:srgbClr val="862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EED754-8730-4148-9803-5511CDC6525B}"/>
              </a:ext>
            </a:extLst>
          </p:cNvPr>
          <p:cNvGrpSpPr/>
          <p:nvPr/>
        </p:nvGrpSpPr>
        <p:grpSpPr>
          <a:xfrm rot="16200000" flipH="1">
            <a:off x="7290317" y="1568359"/>
            <a:ext cx="542700" cy="542267"/>
            <a:chOff x="7996724" y="3242769"/>
            <a:chExt cx="1359983" cy="1358900"/>
          </a:xfrm>
          <a:effectLst/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EF95-B5FF-4A5D-9497-77AADE593006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3A2E06B-D899-4E7F-8464-35F4C131225C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7003C83-62A6-4EAD-A2CE-F742660EBD19}"/>
              </a:ext>
            </a:extLst>
          </p:cNvPr>
          <p:cNvGrpSpPr/>
          <p:nvPr/>
        </p:nvGrpSpPr>
        <p:grpSpPr>
          <a:xfrm rot="16200000" flipH="1">
            <a:off x="7347715" y="1625713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2865B1D-427B-4391-809E-596DAB697E42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DD9191A-252C-42FE-87C9-3BE51E84CEFB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9" name="Isosceles Triangle 127">
            <a:extLst>
              <a:ext uri="{FF2B5EF4-FFF2-40B4-BE49-F238E27FC236}">
                <a16:creationId xmlns:a16="http://schemas.microsoft.com/office/drawing/2014/main" id="{472E23FB-B68E-43D7-85AA-477CFBD25A32}"/>
              </a:ext>
            </a:extLst>
          </p:cNvPr>
          <p:cNvSpPr/>
          <p:nvPr/>
        </p:nvSpPr>
        <p:spPr>
          <a:xfrm>
            <a:off x="7467088" y="1267596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5F1B9FB-FCA9-4071-9059-BE0FFE932F7D}"/>
              </a:ext>
            </a:extLst>
          </p:cNvPr>
          <p:cNvSpPr txBox="1"/>
          <p:nvPr/>
        </p:nvSpPr>
        <p:spPr>
          <a:xfrm>
            <a:off x="6606138" y="436934"/>
            <a:ext cx="188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>
                <a:solidFill>
                  <a:srgbClr val="862801"/>
                </a:solidFill>
                <a:latin typeface="Calibri Light" panose="020F0302020204030204"/>
              </a:rPr>
              <a:t>Pelatihan Penggunaan ke Seluruh </a:t>
            </a:r>
            <a:r>
              <a:rPr lang="id-ID" b="1" dirty="0" err="1">
                <a:solidFill>
                  <a:srgbClr val="862801"/>
                </a:solidFill>
                <a:latin typeface="Calibri Light" panose="020F0302020204030204"/>
              </a:rPr>
              <a:t>User</a:t>
            </a:r>
            <a:endParaRPr lang="en-US" b="1" dirty="0">
              <a:solidFill>
                <a:srgbClr val="862801"/>
              </a:solidFill>
              <a:latin typeface="Calibri Light" panose="020F0302020204030204"/>
            </a:endParaRPr>
          </a:p>
        </p:txBody>
      </p:sp>
      <p:sp>
        <p:nvSpPr>
          <p:cNvPr id="92" name="Freeform: Shape 131">
            <a:extLst>
              <a:ext uri="{FF2B5EF4-FFF2-40B4-BE49-F238E27FC236}">
                <a16:creationId xmlns:a16="http://schemas.microsoft.com/office/drawing/2014/main" id="{EDD6FCE8-E3B1-4488-AED2-C7F121AFD8E3}"/>
              </a:ext>
            </a:extLst>
          </p:cNvPr>
          <p:cNvSpPr/>
          <p:nvPr/>
        </p:nvSpPr>
        <p:spPr>
          <a:xfrm rot="4473834" flipH="1">
            <a:off x="8451665" y="2674715"/>
            <a:ext cx="1025078" cy="623673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D41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6CD0C27-794B-40BA-A680-E2C432A320F8}"/>
              </a:ext>
            </a:extLst>
          </p:cNvPr>
          <p:cNvSpPr/>
          <p:nvPr/>
        </p:nvSpPr>
        <p:spPr>
          <a:xfrm>
            <a:off x="8465712" y="2019880"/>
            <a:ext cx="665238" cy="665238"/>
          </a:xfrm>
          <a:prstGeom prst="ellipse">
            <a:avLst/>
          </a:prstGeom>
          <a:solidFill>
            <a:srgbClr val="CB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FEBD7ED-E43D-4D16-92BE-A41E388860F7}"/>
              </a:ext>
            </a:extLst>
          </p:cNvPr>
          <p:cNvGrpSpPr/>
          <p:nvPr/>
        </p:nvGrpSpPr>
        <p:grpSpPr>
          <a:xfrm rot="16200000" flipH="1">
            <a:off x="8526981" y="2081366"/>
            <a:ext cx="542700" cy="542267"/>
            <a:chOff x="7996724" y="3242769"/>
            <a:chExt cx="1359983" cy="1358900"/>
          </a:xfrm>
          <a:effectLst/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5B00394-A365-4D4B-9E76-78349BCF6ED6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CD5A74A-3372-4E56-8FD4-79069BF99770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5F03BF6-17B6-4F34-A83A-6D6911A2E3C3}"/>
              </a:ext>
            </a:extLst>
          </p:cNvPr>
          <p:cNvGrpSpPr/>
          <p:nvPr/>
        </p:nvGrpSpPr>
        <p:grpSpPr>
          <a:xfrm rot="16200000" flipH="1">
            <a:off x="8584379" y="2138719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8FF5715-F457-4DCB-B69F-3116B965C74D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3EDC9D2-3246-4EF0-9135-E527BE8ACECC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0" name="Isosceles Triangle 139">
            <a:extLst>
              <a:ext uri="{FF2B5EF4-FFF2-40B4-BE49-F238E27FC236}">
                <a16:creationId xmlns:a16="http://schemas.microsoft.com/office/drawing/2014/main" id="{E1DAE5F8-074B-490F-A6C3-9266369EC568}"/>
              </a:ext>
            </a:extLst>
          </p:cNvPr>
          <p:cNvSpPr/>
          <p:nvPr/>
        </p:nvSpPr>
        <p:spPr>
          <a:xfrm rot="3393468">
            <a:off x="9114054" y="1984361"/>
            <a:ext cx="213780" cy="184293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4C404B-970A-4179-B18E-578D42C805EE}"/>
              </a:ext>
            </a:extLst>
          </p:cNvPr>
          <p:cNvSpPr txBox="1"/>
          <p:nvPr/>
        </p:nvSpPr>
        <p:spPr>
          <a:xfrm>
            <a:off x="9284756" y="1784105"/>
            <a:ext cx="141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>
                <a:solidFill>
                  <a:srgbClr val="CB0D00"/>
                </a:solidFill>
                <a:latin typeface="Calibri Light" panose="020F0302020204030204"/>
              </a:rPr>
              <a:t>Implementasi Awal</a:t>
            </a:r>
            <a:endParaRPr lang="en-US" b="1" dirty="0">
              <a:solidFill>
                <a:srgbClr val="CB0D00"/>
              </a:solidFill>
              <a:latin typeface="Calibri Light" panose="020F0302020204030204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FE62E62-531F-4878-A83D-275B559102B9}"/>
              </a:ext>
            </a:extLst>
          </p:cNvPr>
          <p:cNvSpPr/>
          <p:nvPr/>
        </p:nvSpPr>
        <p:spPr>
          <a:xfrm>
            <a:off x="8807852" y="3328492"/>
            <a:ext cx="665238" cy="665238"/>
          </a:xfrm>
          <a:prstGeom prst="ellipse">
            <a:avLst/>
          </a:prstGeom>
          <a:solidFill>
            <a:srgbClr val="D41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Isosceles Triangle 151">
            <a:extLst>
              <a:ext uri="{FF2B5EF4-FFF2-40B4-BE49-F238E27FC236}">
                <a16:creationId xmlns:a16="http://schemas.microsoft.com/office/drawing/2014/main" id="{73CFDAB8-8C09-4246-A3FC-EB347FBAEFAC}"/>
              </a:ext>
            </a:extLst>
          </p:cNvPr>
          <p:cNvSpPr/>
          <p:nvPr/>
        </p:nvSpPr>
        <p:spPr>
          <a:xfrm rot="6300000">
            <a:off x="9533617" y="3703056"/>
            <a:ext cx="265004" cy="228451"/>
          </a:xfrm>
          <a:prstGeom prst="triangl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89">
              <a:defRPr/>
            </a:pPr>
            <a:endParaRPr lang="en-US" sz="172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057573D-57EC-421D-9030-2FFD714B3FB2}"/>
              </a:ext>
            </a:extLst>
          </p:cNvPr>
          <p:cNvSpPr txBox="1"/>
          <p:nvPr/>
        </p:nvSpPr>
        <p:spPr>
          <a:xfrm>
            <a:off x="9723598" y="3421911"/>
            <a:ext cx="141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b="1" dirty="0" err="1">
                <a:solidFill>
                  <a:srgbClr val="D4155B"/>
                </a:solidFill>
                <a:latin typeface="Calibri Light" panose="020F0302020204030204"/>
              </a:rPr>
              <a:t>Monitoring</a:t>
            </a:r>
            <a:r>
              <a:rPr lang="id-ID" b="1" dirty="0">
                <a:solidFill>
                  <a:srgbClr val="D4155B"/>
                </a:solidFill>
                <a:latin typeface="Calibri Light" panose="020F0302020204030204"/>
              </a:rPr>
              <a:t> dan Evaluasi Penggunaan Aplikasi</a:t>
            </a:r>
            <a:endParaRPr lang="en-US" b="1" dirty="0">
              <a:solidFill>
                <a:srgbClr val="D4155B"/>
              </a:solidFill>
              <a:latin typeface="Calibri Light" panose="020F0302020204030204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5E4F22-1923-47D4-BFE2-457C192F4312}"/>
              </a:ext>
            </a:extLst>
          </p:cNvPr>
          <p:cNvGrpSpPr/>
          <p:nvPr/>
        </p:nvGrpSpPr>
        <p:grpSpPr>
          <a:xfrm rot="16200000" flipH="1">
            <a:off x="8867272" y="3354666"/>
            <a:ext cx="542700" cy="542267"/>
            <a:chOff x="7996724" y="3242769"/>
            <a:chExt cx="1359983" cy="1358900"/>
          </a:xfrm>
          <a:effectLst/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E02BE71-46FB-45A7-9AEB-0FF4AE83B003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0A4AD2B-7A54-48E8-85B4-8A2B71CACEF1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DEB921B-8E1D-4EA6-A583-3C074F4C32B2}"/>
              </a:ext>
            </a:extLst>
          </p:cNvPr>
          <p:cNvGrpSpPr/>
          <p:nvPr/>
        </p:nvGrpSpPr>
        <p:grpSpPr>
          <a:xfrm rot="16200000" flipH="1">
            <a:off x="8916999" y="3410119"/>
            <a:ext cx="427902" cy="427560"/>
            <a:chOff x="7996724" y="3242769"/>
            <a:chExt cx="1359983" cy="1358900"/>
          </a:xfrm>
          <a:effectLst>
            <a:outerShdw blurRad="38100" dist="50800" dir="3300000" sx="109000" sy="109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F4A1E4E-C934-4C82-8A24-8823DA569B5D}"/>
                </a:ext>
              </a:extLst>
            </p:cNvPr>
            <p:cNvSpPr/>
            <p:nvPr/>
          </p:nvSpPr>
          <p:spPr>
            <a:xfrm>
              <a:off x="7996724" y="3242769"/>
              <a:ext cx="1359983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F04FE64-B0DA-4301-A3B6-39940041084A}"/>
                </a:ext>
              </a:extLst>
            </p:cNvPr>
            <p:cNvSpPr/>
            <p:nvPr/>
          </p:nvSpPr>
          <p:spPr>
            <a:xfrm>
              <a:off x="8011456" y="3255469"/>
              <a:ext cx="1334563" cy="1333500"/>
            </a:xfrm>
            <a:prstGeom prst="ellipse">
              <a:avLst/>
            </a:prstGeom>
            <a:gradFill flip="none" rotWithShape="1">
              <a:gsLst>
                <a:gs pos="0">
                  <a:srgbClr val="DCE4E5"/>
                </a:gs>
                <a:gs pos="50000">
                  <a:srgbClr val="F7F7F7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89">
                <a:defRPr/>
              </a:pPr>
              <a:endParaRPr lang="en-US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EC15B14-B2BB-42CC-AB4D-22B8D3D9D5F2}"/>
              </a:ext>
            </a:extLst>
          </p:cNvPr>
          <p:cNvSpPr txBox="1"/>
          <p:nvPr/>
        </p:nvSpPr>
        <p:spPr>
          <a:xfrm>
            <a:off x="1836957" y="3481651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1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5CDC7DC-6441-4EB0-A996-7A34A4381ED9}"/>
              </a:ext>
            </a:extLst>
          </p:cNvPr>
          <p:cNvSpPr txBox="1"/>
          <p:nvPr/>
        </p:nvSpPr>
        <p:spPr>
          <a:xfrm>
            <a:off x="2197429" y="4794085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2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4C10D25-CD16-490A-A59F-24BEB4967C17}"/>
              </a:ext>
            </a:extLst>
          </p:cNvPr>
          <p:cNvSpPr txBox="1"/>
          <p:nvPr/>
        </p:nvSpPr>
        <p:spPr>
          <a:xfrm>
            <a:off x="3423604" y="5242022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3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0706C07-DB04-46F5-A987-7E517C1ECAF7}"/>
              </a:ext>
            </a:extLst>
          </p:cNvPr>
          <p:cNvSpPr txBox="1"/>
          <p:nvPr/>
        </p:nvSpPr>
        <p:spPr>
          <a:xfrm>
            <a:off x="4633761" y="4642034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4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C8060D-A402-427C-9886-F28990C4B3E5}"/>
              </a:ext>
            </a:extLst>
          </p:cNvPr>
          <p:cNvSpPr txBox="1"/>
          <p:nvPr/>
        </p:nvSpPr>
        <p:spPr>
          <a:xfrm>
            <a:off x="5079839" y="3375085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5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D09D08-9FB0-429B-ACBB-A61E3E1FF8BC}"/>
              </a:ext>
            </a:extLst>
          </p:cNvPr>
          <p:cNvSpPr txBox="1"/>
          <p:nvPr/>
        </p:nvSpPr>
        <p:spPr>
          <a:xfrm>
            <a:off x="5605588" y="2173416"/>
            <a:ext cx="1410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400" b="1" dirty="0">
                <a:solidFill>
                  <a:srgbClr val="FF7510"/>
                </a:solidFill>
                <a:latin typeface="Calibri Light" panose="020F0302020204030204"/>
              </a:rPr>
              <a:t>6</a:t>
            </a:r>
            <a:endParaRPr lang="en-US" sz="1400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C19C889-8EA5-4EB7-9913-67D8323DAF07}"/>
              </a:ext>
            </a:extLst>
          </p:cNvPr>
          <p:cNvSpPr txBox="1"/>
          <p:nvPr/>
        </p:nvSpPr>
        <p:spPr>
          <a:xfrm>
            <a:off x="6844466" y="1670004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7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6AFF0F-1974-45DE-93F9-F7CE283755B7}"/>
              </a:ext>
            </a:extLst>
          </p:cNvPr>
          <p:cNvSpPr txBox="1"/>
          <p:nvPr/>
        </p:nvSpPr>
        <p:spPr>
          <a:xfrm>
            <a:off x="8100663" y="2209635"/>
            <a:ext cx="14102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300" b="1" dirty="0">
                <a:solidFill>
                  <a:srgbClr val="FF7510"/>
                </a:solidFill>
                <a:latin typeface="Calibri Light" panose="020F0302020204030204"/>
              </a:rPr>
              <a:t>8</a:t>
            </a:r>
            <a:endParaRPr lang="en-US" sz="1300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4B7FA30-AD2D-447A-ADFD-D7A487C6D6E7}"/>
              </a:ext>
            </a:extLst>
          </p:cNvPr>
          <p:cNvSpPr txBox="1"/>
          <p:nvPr/>
        </p:nvSpPr>
        <p:spPr>
          <a:xfrm>
            <a:off x="8414270" y="3460844"/>
            <a:ext cx="141023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id-ID" sz="1667" b="1" dirty="0">
                <a:solidFill>
                  <a:srgbClr val="FF7510"/>
                </a:solidFill>
                <a:latin typeface="Calibri Light" panose="020F0302020204030204"/>
              </a:rPr>
              <a:t>9</a:t>
            </a:r>
            <a:endParaRPr lang="en-US" sz="1667" b="1" dirty="0">
              <a:solidFill>
                <a:srgbClr val="FF751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30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 animBg="1"/>
      <p:bldP spid="27" grpId="0" animBg="1"/>
      <p:bldP spid="34" grpId="0" animBg="1"/>
      <p:bldP spid="36" grpId="0"/>
      <p:bldP spid="37" grpId="0" animBg="1"/>
      <p:bldP spid="38" grpId="0" animBg="1"/>
      <p:bldP spid="45" grpId="0" animBg="1"/>
      <p:bldP spid="47" grpId="0"/>
      <p:bldP spid="48" grpId="0" animBg="1"/>
      <p:bldP spid="49" grpId="0" animBg="1"/>
      <p:bldP spid="56" grpId="0" animBg="1"/>
      <p:bldP spid="58" grpId="0"/>
      <p:bldP spid="59" grpId="0" animBg="1"/>
      <p:bldP spid="60" grpId="0" animBg="1"/>
      <p:bldP spid="67" grpId="0" animBg="1"/>
      <p:bldP spid="69" grpId="0"/>
      <p:bldP spid="70" grpId="0" animBg="1"/>
      <p:bldP spid="71" grpId="0" animBg="1"/>
      <p:bldP spid="78" grpId="0" animBg="1"/>
      <p:bldP spid="80" grpId="0"/>
      <p:bldP spid="81" grpId="0" animBg="1"/>
      <p:bldP spid="82" grpId="0" animBg="1"/>
      <p:bldP spid="89" grpId="0" animBg="1"/>
      <p:bldP spid="91" grpId="0"/>
      <p:bldP spid="92" grpId="0" animBg="1"/>
      <p:bldP spid="93" grpId="0" animBg="1"/>
      <p:bldP spid="100" grpId="0" animBg="1"/>
      <p:bldP spid="102" grpId="0"/>
      <p:bldP spid="103" grpId="0" animBg="1"/>
      <p:bldP spid="104" grpId="0" animBg="1"/>
      <p:bldP spid="106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7E8EA-BA8D-4247-AE6A-BE3CF539AB6F}"/>
              </a:ext>
            </a:extLst>
          </p:cNvPr>
          <p:cNvSpPr txBox="1"/>
          <p:nvPr/>
        </p:nvSpPr>
        <p:spPr>
          <a:xfrm>
            <a:off x="6195811" y="2149374"/>
            <a:ext cx="5623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Undang-Undang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11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2008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Informasi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Transaksi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Elektronik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Pasal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 dan 11);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Undang-Undang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30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2014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Administrasi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Pasal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38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ayat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(3));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Peraturan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82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2012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Penyelenggaraan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Transaksi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Elektronik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Peraturan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Presiden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95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2018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Berbasis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Elektronik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Putusan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Mahkamah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Agung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239 K/TUN/KI/2017, Greenpeace Indonesia Vs. Kementerian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Lingkungan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Hidup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Kehutanan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C788F-0E5A-4444-9BA7-A20C65A42DD1}"/>
              </a:ext>
            </a:extLst>
          </p:cNvPr>
          <p:cNvSpPr txBox="1"/>
          <p:nvPr/>
        </p:nvSpPr>
        <p:spPr>
          <a:xfrm>
            <a:off x="6646537" y="36446"/>
            <a:ext cx="4343515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ID" altLang="ko-KR" sz="4400" b="1" dirty="0">
                <a:solidFill>
                  <a:schemeClr val="accent2"/>
                </a:solidFill>
                <a:cs typeface="Arial" pitchFamily="34" charset="0"/>
              </a:rPr>
              <a:t>DASAR HUKUM TANDA TANGAN ELEKTRONIK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E557D46C-E5AA-499F-B0B9-FF872C35825D}"/>
              </a:ext>
            </a:extLst>
          </p:cNvPr>
          <p:cNvCxnSpPr>
            <a:cxnSpLocks/>
          </p:cNvCxnSpPr>
          <p:nvPr/>
        </p:nvCxnSpPr>
        <p:spPr>
          <a:xfrm flipV="1">
            <a:off x="6646537" y="217406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8D8D5BD-B07E-4F95-BAC4-392F4FE9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6" y="666578"/>
            <a:ext cx="5269882" cy="34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D8D5BD-B07E-4F95-BAC4-392F4FE9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471" y="3987126"/>
            <a:ext cx="4343515" cy="2835404"/>
          </a:xfrm>
          <a:prstGeom prst="rect">
            <a:avLst/>
          </a:prstGeom>
        </p:spPr>
      </p:pic>
      <p:sp>
        <p:nvSpPr>
          <p:cNvPr id="17" name="UU ITE pasal 11 ayat(1)">
            <a:extLst>
              <a:ext uri="{FF2B5EF4-FFF2-40B4-BE49-F238E27FC236}">
                <a16:creationId xmlns:a16="http://schemas.microsoft.com/office/drawing/2014/main" id="{2E0643F2-0362-4FD7-8EA9-BB1AE11CEC2C}"/>
              </a:ext>
            </a:extLst>
          </p:cNvPr>
          <p:cNvSpPr txBox="1"/>
          <p:nvPr/>
        </p:nvSpPr>
        <p:spPr>
          <a:xfrm>
            <a:off x="7503100" y="707366"/>
            <a:ext cx="4688899" cy="389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P</a:t>
            </a:r>
            <a:r>
              <a:rPr sz="19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asal</a:t>
            </a:r>
            <a:r>
              <a:rPr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 </a:t>
            </a:r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5 dan 11 </a:t>
            </a:r>
            <a:r>
              <a:rPr sz="19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ayat</a:t>
            </a:r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 </a:t>
            </a:r>
            <a:r>
              <a:rPr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(1)</a:t>
            </a:r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 UU 11/2008 (UU ITE)</a:t>
            </a:r>
            <a:endParaRPr sz="196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y (body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7F8D2-6671-4093-BFD1-599230ADD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032" y="1414732"/>
            <a:ext cx="4925967" cy="4039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38D6D-4C9E-44E8-9801-3FA68F008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824" y="202914"/>
            <a:ext cx="4523208" cy="37487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453DD6-53F2-4931-B2B9-03EF781837F0}"/>
              </a:ext>
            </a:extLst>
          </p:cNvPr>
          <p:cNvSpPr txBox="1"/>
          <p:nvPr/>
        </p:nvSpPr>
        <p:spPr>
          <a:xfrm>
            <a:off x="222698" y="1274434"/>
            <a:ext cx="1997959" cy="6245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ID" altLang="ko-KR" b="1" dirty="0">
                <a:solidFill>
                  <a:schemeClr val="accent2"/>
                </a:solidFill>
                <a:cs typeface="Arial" pitchFamily="34" charset="0"/>
              </a:rPr>
              <a:t>LANJUTAN…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D8D5BD-B07E-4F95-BAC4-392F4FE9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471" y="3987126"/>
            <a:ext cx="4343515" cy="2835404"/>
          </a:xfrm>
          <a:prstGeom prst="rect">
            <a:avLst/>
          </a:prstGeom>
        </p:spPr>
      </p:pic>
      <p:sp>
        <p:nvSpPr>
          <p:cNvPr id="17" name="UU ITE pasal 11 ayat(1)">
            <a:extLst>
              <a:ext uri="{FF2B5EF4-FFF2-40B4-BE49-F238E27FC236}">
                <a16:creationId xmlns:a16="http://schemas.microsoft.com/office/drawing/2014/main" id="{2E0643F2-0362-4FD7-8EA9-BB1AE11CEC2C}"/>
              </a:ext>
            </a:extLst>
          </p:cNvPr>
          <p:cNvSpPr txBox="1"/>
          <p:nvPr/>
        </p:nvSpPr>
        <p:spPr>
          <a:xfrm>
            <a:off x="1407101" y="3039535"/>
            <a:ext cx="4688899" cy="389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P</a:t>
            </a:r>
            <a:r>
              <a:rPr sz="19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asal</a:t>
            </a:r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 38 </a:t>
            </a:r>
            <a:r>
              <a:rPr lang="en-ID" sz="19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ayat</a:t>
            </a:r>
            <a:r>
              <a:rPr lang="en-ID" sz="19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</a:rPr>
              <a:t> (3) UU 30/2014 (UU AP)</a:t>
            </a:r>
            <a:endParaRPr sz="196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y (body)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184F1-8960-4930-8ED9-375F434E4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9465"/>
            <a:ext cx="4131733" cy="6079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60AA10-E2F7-4DBA-AFF6-CABB78DCCBC8}"/>
              </a:ext>
            </a:extLst>
          </p:cNvPr>
          <p:cNvSpPr txBox="1"/>
          <p:nvPr/>
        </p:nvSpPr>
        <p:spPr>
          <a:xfrm>
            <a:off x="222698" y="1274434"/>
            <a:ext cx="1997959" cy="6245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ID" altLang="ko-KR" b="1" dirty="0">
                <a:solidFill>
                  <a:schemeClr val="accent2"/>
                </a:solidFill>
                <a:cs typeface="Arial" pitchFamily="34" charset="0"/>
              </a:rPr>
              <a:t>LANJUTAN…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7" name="UU ITE pasal 11 ayat(1)">
            <a:extLst>
              <a:ext uri="{FF2B5EF4-FFF2-40B4-BE49-F238E27FC236}">
                <a16:creationId xmlns:a16="http://schemas.microsoft.com/office/drawing/2014/main" id="{2E0643F2-0362-4FD7-8EA9-BB1AE11CEC2C}"/>
              </a:ext>
            </a:extLst>
          </p:cNvPr>
          <p:cNvSpPr txBox="1"/>
          <p:nvPr/>
        </p:nvSpPr>
        <p:spPr>
          <a:xfrm>
            <a:off x="4473643" y="776701"/>
            <a:ext cx="6370848" cy="995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ID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Putusan</a:t>
            </a:r>
            <a:r>
              <a:rPr lang="en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 </a:t>
            </a:r>
            <a:r>
              <a:rPr lang="en-ID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Mahkamah</a:t>
            </a:r>
            <a:r>
              <a:rPr lang="en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 Agung </a:t>
            </a:r>
            <a:r>
              <a:rPr lang="en-ID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Nomor</a:t>
            </a:r>
            <a:r>
              <a:rPr lang="en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 239 K/TUN/KI/2017,</a:t>
            </a:r>
          </a:p>
          <a:p>
            <a:pPr algn="ctr"/>
            <a:r>
              <a:rPr lang="en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Greenpeace Indonesia Vs. Kementerian </a:t>
            </a:r>
            <a:r>
              <a:rPr lang="en-ID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Lingkungan</a:t>
            </a:r>
            <a:r>
              <a:rPr lang="en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 </a:t>
            </a:r>
            <a:r>
              <a:rPr lang="en-ID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Hidup</a:t>
            </a:r>
            <a:r>
              <a:rPr lang="en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 dan </a:t>
            </a:r>
            <a:r>
              <a:rPr lang="en-ID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cs typeface="Helvetica" panose="020B0604020202020204" pitchFamily="34" charset="0"/>
              </a:rPr>
              <a:t>Kehutanan</a:t>
            </a:r>
            <a:endParaRPr lang="en-ID" altLang="ko-KR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y (body)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E22FE-204E-40DA-8BEE-EEA6B92B6755}"/>
              </a:ext>
            </a:extLst>
          </p:cNvPr>
          <p:cNvSpPr txBox="1"/>
          <p:nvPr/>
        </p:nvSpPr>
        <p:spPr>
          <a:xfrm>
            <a:off x="222698" y="1274434"/>
            <a:ext cx="1997959" cy="6245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ID" altLang="ko-KR" b="1" dirty="0">
                <a:solidFill>
                  <a:schemeClr val="accent2"/>
                </a:solidFill>
                <a:cs typeface="Arial" pitchFamily="34" charset="0"/>
              </a:rPr>
              <a:t>LANJUTAN…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AC6D9-3BC6-44F4-B71E-4F1E86C2A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" y="4373603"/>
            <a:ext cx="4453953" cy="2487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2ED6D2-5583-4211-A2FA-9C9D66CED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847" y="2225613"/>
            <a:ext cx="6156995" cy="36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7E8EA-BA8D-4247-AE6A-BE3CF539AB6F}"/>
              </a:ext>
            </a:extLst>
          </p:cNvPr>
          <p:cNvSpPr txBox="1"/>
          <p:nvPr/>
        </p:nvSpPr>
        <p:spPr>
          <a:xfrm>
            <a:off x="6595844" y="2853567"/>
            <a:ext cx="4114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Peraturan Sekretaris Jenderal Mahkamah Konstitusi Nomor 9 Tahun 2017 tentang Penggunaan Sistem Informasi Kearsipan Dinamis (SIKD) di Lingkungan Kepaniteraan dan Sekretariat Jenderal Mahkamah Konstitusi;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Surat Edaran Nomor 5 Tahun 2017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Penggunaan Sistem Informasi Kearsipan Dinamis (SIKD) di Lingkungan Kepaniteraan dan Sekretariat Jenderal Mahkamah Konstitusi;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Peraturan Sekretaris Jenderal Mahkamah Konstitusi Nomor 8.1 Tahun 2018 tentang Penyelenggaraan Sertifikasi Elektronik di Lingkungan Mahkamah Konstitusi.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C788F-0E5A-4444-9BA7-A20C65A42DD1}"/>
              </a:ext>
            </a:extLst>
          </p:cNvPr>
          <p:cNvSpPr txBox="1"/>
          <p:nvPr/>
        </p:nvSpPr>
        <p:spPr>
          <a:xfrm>
            <a:off x="4927600" y="604275"/>
            <a:ext cx="7264399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ID" altLang="ko-KR" sz="4400" b="1" dirty="0">
                <a:solidFill>
                  <a:schemeClr val="accent2"/>
                </a:solidFill>
                <a:cs typeface="Arial" pitchFamily="34" charset="0"/>
              </a:rPr>
              <a:t>D</a:t>
            </a: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ASAR HUKUM</a:t>
            </a:r>
            <a:endParaRPr lang="en-ID" altLang="ko-KR" sz="4400" b="1" dirty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PENGGUNAAN SIKD</a:t>
            </a:r>
            <a:r>
              <a:rPr lang="en-ID" altLang="ko-KR" sz="4400" b="1" dirty="0">
                <a:solidFill>
                  <a:schemeClr val="accent2"/>
                </a:solidFill>
                <a:cs typeface="Arial" pitchFamily="34" charset="0"/>
              </a:rPr>
              <a:t> DAN TTD DI MK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E557D46C-E5AA-499F-B0B9-FF872C35825D}"/>
              </a:ext>
            </a:extLst>
          </p:cNvPr>
          <p:cNvCxnSpPr/>
          <p:nvPr/>
        </p:nvCxnSpPr>
        <p:spPr>
          <a:xfrm flipV="1">
            <a:off x="6508780" y="2713063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8D8D5BD-B07E-4F95-BAC4-392F4FE9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8" y="1916515"/>
            <a:ext cx="5269882" cy="34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A21A5-E11B-4D7C-865D-002A800A34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9" y="1590511"/>
            <a:ext cx="4970003" cy="3368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45761C-F438-4430-BCC1-FAFDD81F287A}"/>
              </a:ext>
            </a:extLst>
          </p:cNvPr>
          <p:cNvSpPr txBox="1"/>
          <p:nvPr/>
        </p:nvSpPr>
        <p:spPr>
          <a:xfrm>
            <a:off x="6646537" y="2710918"/>
            <a:ext cx="4792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Sekretaris Jenderal: Pembina dan Penetapan Kebijakan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Administrator Sistem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Penanggung Jawab: Kepala </a:t>
            </a:r>
            <a:r>
              <a:rPr lang="id-ID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Pustik</a:t>
            </a:r>
            <a:endParaRPr lang="id-ID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Pelaksana: Pranata Komputer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Administrator </a:t>
            </a:r>
            <a:r>
              <a:rPr lang="id-ID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User</a:t>
            </a:r>
            <a:endParaRPr lang="id-ID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Penanggung Jawab: Kepala Biro Umum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Pelaksana: </a:t>
            </a:r>
            <a:r>
              <a:rPr lang="id-ID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Arsiparis</a:t>
            </a:r>
            <a:endParaRPr lang="id-ID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 Umum  : Seluruh Pegawai MKRI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Pencatat Naskah   : Penata Naskah di Unit Kearsipan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Penata Usaha Pimpinan</a:t>
            </a:r>
          </a:p>
          <a:p>
            <a:pPr lvl="1" algn="just"/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Pegawai yang diberikan tugas untuk membantu </a:t>
            </a:r>
          </a:p>
          <a:p>
            <a:pPr lvl="1" algn="just"/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pimpinan dalam registrasi naskah dinas yang telah </a:t>
            </a:r>
          </a:p>
          <a:p>
            <a:pPr lvl="1" algn="just"/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dibuat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31529-B619-42DF-824D-88A9E072382E}"/>
              </a:ext>
            </a:extLst>
          </p:cNvPr>
          <p:cNvGrpSpPr/>
          <p:nvPr/>
        </p:nvGrpSpPr>
        <p:grpSpPr>
          <a:xfrm>
            <a:off x="6646537" y="346654"/>
            <a:ext cx="4343515" cy="1977464"/>
            <a:chOff x="6646537" y="911703"/>
            <a:chExt cx="4343515" cy="19774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9999B0-EF25-485F-906F-4643A05AA9C7}"/>
                </a:ext>
              </a:extLst>
            </p:cNvPr>
            <p:cNvSpPr txBox="1"/>
            <p:nvPr/>
          </p:nvSpPr>
          <p:spPr>
            <a:xfrm>
              <a:off x="6646537" y="911703"/>
              <a:ext cx="4343515" cy="1977464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id-ID" altLang="ko-KR" sz="4400" b="1" dirty="0">
                  <a:solidFill>
                    <a:schemeClr val="accent2"/>
                  </a:solidFill>
                  <a:cs typeface="Arial" pitchFamily="34" charset="0"/>
                </a:rPr>
                <a:t>ORGANISASI IMPLEMENTASI SIKD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12" name="Straight Connector 21">
              <a:extLst>
                <a:ext uri="{FF2B5EF4-FFF2-40B4-BE49-F238E27FC236}">
                  <a16:creationId xmlns:a16="http://schemas.microsoft.com/office/drawing/2014/main" id="{5ED6E3CB-7B33-4382-B50D-C6E45C68252D}"/>
                </a:ext>
              </a:extLst>
            </p:cNvPr>
            <p:cNvCxnSpPr/>
            <p:nvPr/>
          </p:nvCxnSpPr>
          <p:spPr>
            <a:xfrm flipV="1">
              <a:off x="6646538" y="2852775"/>
              <a:ext cx="4068000" cy="9180"/>
            </a:xfrm>
            <a:prstGeom prst="line">
              <a:avLst/>
            </a:prstGeom>
            <a:ln w="22225" cap="rnd">
              <a:solidFill>
                <a:srgbClr val="BE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098034-A7A3-4BAF-B5B9-D978D29BE33C}"/>
              </a:ext>
            </a:extLst>
          </p:cNvPr>
          <p:cNvSpPr txBox="1"/>
          <p:nvPr/>
        </p:nvSpPr>
        <p:spPr>
          <a:xfrm>
            <a:off x="6646537" y="2369310"/>
            <a:ext cx="4490775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Organisasi: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B138A5-C76E-4870-A314-9F75F1076B87}"/>
              </a:ext>
            </a:extLst>
          </p:cNvPr>
          <p:cNvGrpSpPr/>
          <p:nvPr/>
        </p:nvGrpSpPr>
        <p:grpSpPr>
          <a:xfrm>
            <a:off x="1698490" y="76609"/>
            <a:ext cx="4343515" cy="1402114"/>
            <a:chOff x="6646537" y="1459841"/>
            <a:chExt cx="4343515" cy="14021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C943FE-BBD9-4B44-A974-C7F71F705C6D}"/>
                </a:ext>
              </a:extLst>
            </p:cNvPr>
            <p:cNvSpPr txBox="1"/>
            <p:nvPr/>
          </p:nvSpPr>
          <p:spPr>
            <a:xfrm>
              <a:off x="6646537" y="1459841"/>
              <a:ext cx="4343515" cy="134908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id-ID" altLang="ko-KR" sz="4400" b="1" dirty="0">
                  <a:solidFill>
                    <a:schemeClr val="accent2"/>
                  </a:solidFill>
                  <a:cs typeface="Arial" pitchFamily="34" charset="0"/>
                </a:rPr>
                <a:t>PENGGUNAAN SIKD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10" name="Straight Connector 21">
              <a:extLst>
                <a:ext uri="{FF2B5EF4-FFF2-40B4-BE49-F238E27FC236}">
                  <a16:creationId xmlns:a16="http://schemas.microsoft.com/office/drawing/2014/main" id="{A766F884-9144-4D24-BCFB-2553463FBAC4}"/>
                </a:ext>
              </a:extLst>
            </p:cNvPr>
            <p:cNvCxnSpPr/>
            <p:nvPr/>
          </p:nvCxnSpPr>
          <p:spPr>
            <a:xfrm flipV="1">
              <a:off x="6646538" y="2852775"/>
              <a:ext cx="4068000" cy="9180"/>
            </a:xfrm>
            <a:prstGeom prst="line">
              <a:avLst/>
            </a:prstGeom>
            <a:ln w="22225" cap="rnd">
              <a:solidFill>
                <a:srgbClr val="BE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47DE4-243E-4EDE-A30C-7B406CD8F87E}"/>
              </a:ext>
            </a:extLst>
          </p:cNvPr>
          <p:cNvGrpSpPr/>
          <p:nvPr/>
        </p:nvGrpSpPr>
        <p:grpSpPr>
          <a:xfrm>
            <a:off x="2175892" y="3962400"/>
            <a:ext cx="7663433" cy="371649"/>
            <a:chOff x="395536" y="3097535"/>
            <a:chExt cx="4104456" cy="371649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FE91466D-1D16-4E8B-B15C-36C259A8D99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08C948A-70E8-4EC2-A7D1-A294AA76AB1F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46977580-290B-4072-9F4B-8871B15E9E04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8F4201-FD89-4BE0-9CFB-BB0BD59F3FFD}"/>
              </a:ext>
            </a:extLst>
          </p:cNvPr>
          <p:cNvSpPr txBox="1"/>
          <p:nvPr/>
        </p:nvSpPr>
        <p:spPr>
          <a:xfrm>
            <a:off x="2215415" y="4721852"/>
            <a:ext cx="2554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 Bulan Maret 2017 Uji Coba di Unit Kearsipan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CE4A7-F267-45DD-9B79-87C067670493}"/>
              </a:ext>
            </a:extLst>
          </p:cNvPr>
          <p:cNvSpPr txBox="1"/>
          <p:nvPr/>
        </p:nvSpPr>
        <p:spPr>
          <a:xfrm>
            <a:off x="2878490" y="4352520"/>
            <a:ext cx="114927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 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24A5FC-AEF9-480D-BC2F-1702E2ABDD61}"/>
              </a:ext>
            </a:extLst>
          </p:cNvPr>
          <p:cNvSpPr txBox="1"/>
          <p:nvPr/>
        </p:nvSpPr>
        <p:spPr>
          <a:xfrm>
            <a:off x="4730369" y="1560256"/>
            <a:ext cx="2554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Tanggal 2 Mei 2017 seluruh unit kerja di lingkungan Mahkamah Konstitusi telah menindaklanjuti Surat Masuk dengan menggunakan SIKD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38BBA-FDA9-44B7-906E-0FEA59A48FDE}"/>
              </a:ext>
            </a:extLst>
          </p:cNvPr>
          <p:cNvSpPr txBox="1"/>
          <p:nvPr/>
        </p:nvSpPr>
        <p:spPr>
          <a:xfrm>
            <a:off x="5521361" y="3602154"/>
            <a:ext cx="114927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 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32119-D19B-4C29-9013-CC0FC4271E4E}"/>
              </a:ext>
            </a:extLst>
          </p:cNvPr>
          <p:cNvSpPr txBox="1"/>
          <p:nvPr/>
        </p:nvSpPr>
        <p:spPr>
          <a:xfrm>
            <a:off x="8115409" y="4334049"/>
            <a:ext cx="114927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 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F38F7-EBAD-4D5D-AB72-FABA7150ACF6}"/>
              </a:ext>
            </a:extLst>
          </p:cNvPr>
          <p:cNvSpPr txBox="1"/>
          <p:nvPr/>
        </p:nvSpPr>
        <p:spPr>
          <a:xfrm>
            <a:off x="7284846" y="4752114"/>
            <a:ext cx="255447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 Juni 2017, seluruh unit kerja di lingkungan Mahkamah Konstitusi telah mengelola arsip (Nota Dinas/Surat Dinas / Undangan / Pengumuman, </a:t>
            </a:r>
            <a:r>
              <a:rPr lang="id-ID" altLang="ko-KR" sz="17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dll</a:t>
            </a:r>
            <a:r>
              <a:rPr lang="id-ID" altLang="ko-K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menggunakan SIKD </a:t>
            </a:r>
          </a:p>
        </p:txBody>
      </p:sp>
    </p:spTree>
    <p:extLst>
      <p:ext uri="{BB962C8B-B14F-4D97-AF65-F5344CB8AC3E}">
        <p14:creationId xmlns:p14="http://schemas.microsoft.com/office/powerpoint/2010/main" val="88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D8C8B8-CACF-448F-A44B-CC300001B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1149" y="-1257444"/>
            <a:ext cx="2866201" cy="95054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5CC24FF-1A35-4921-B69B-E8FE6707A083}"/>
              </a:ext>
            </a:extLst>
          </p:cNvPr>
          <p:cNvSpPr/>
          <p:nvPr/>
        </p:nvSpPr>
        <p:spPr>
          <a:xfrm>
            <a:off x="2129419" y="4910034"/>
            <a:ext cx="562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TTB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1C1C1-9586-488F-AA3E-5519456F4888}"/>
              </a:ext>
            </a:extLst>
          </p:cNvPr>
          <p:cNvSpPr/>
          <p:nvPr/>
        </p:nvSpPr>
        <p:spPr>
          <a:xfrm>
            <a:off x="1980290" y="3033603"/>
            <a:ext cx="901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TANDA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TANGAN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DIGITAL</a:t>
            </a:r>
            <a:endParaRPr lang="en-US" kern="0" noProof="1">
              <a:latin typeface="Impact" panose="020B080603090205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EAAC49-05DE-4A74-9305-3822386BF44B}"/>
              </a:ext>
            </a:extLst>
          </p:cNvPr>
          <p:cNvSpPr/>
          <p:nvPr/>
        </p:nvSpPr>
        <p:spPr>
          <a:xfrm>
            <a:off x="3631779" y="1692835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HARDCOPY</a:t>
            </a:r>
            <a:endParaRPr lang="en-ID" sz="2000" kern="0" noProof="1">
              <a:latin typeface="Impact" panose="020B080603090205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5DC8CD-F0AF-434F-94E7-91CACC8C6337}"/>
              </a:ext>
            </a:extLst>
          </p:cNvPr>
          <p:cNvSpPr/>
          <p:nvPr/>
        </p:nvSpPr>
        <p:spPr>
          <a:xfrm>
            <a:off x="5803291" y="4857075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Pile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C1946-25E5-4EFE-B18F-45888ECAC9AC}"/>
              </a:ext>
            </a:extLst>
          </p:cNvPr>
          <p:cNvSpPr/>
          <p:nvPr/>
        </p:nvSpPr>
        <p:spPr>
          <a:xfrm>
            <a:off x="7181768" y="1446614"/>
            <a:ext cx="146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Waktu Kerja Terbatas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63C159-50FB-4B39-8CFC-60BF43A26921}"/>
              </a:ext>
            </a:extLst>
          </p:cNvPr>
          <p:cNvSpPr/>
          <p:nvPr/>
        </p:nvSpPr>
        <p:spPr>
          <a:xfrm>
            <a:off x="9314652" y="4888925"/>
            <a:ext cx="972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Limited Space</a:t>
            </a:r>
            <a:endParaRPr lang="en-US" sz="2000" kern="0" noProof="1">
              <a:latin typeface="Impact" panose="020B080603090205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456381-1338-4D1B-8E72-0C4B90CDC202}"/>
              </a:ext>
            </a:extLst>
          </p:cNvPr>
          <p:cNvSpPr/>
          <p:nvPr/>
        </p:nvSpPr>
        <p:spPr>
          <a:xfrm>
            <a:off x="3789003" y="3272197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SOFTCOPY</a:t>
            </a:r>
            <a:endParaRPr lang="en-US" kern="0" noProof="1">
              <a:latin typeface="Impact" panose="020B080603090205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B9497D-E5CF-4647-ABF7-3B756C84A9B0}"/>
              </a:ext>
            </a:extLst>
          </p:cNvPr>
          <p:cNvSpPr/>
          <p:nvPr/>
        </p:nvSpPr>
        <p:spPr>
          <a:xfrm>
            <a:off x="5635794" y="3281283"/>
            <a:ext cx="11193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Feculence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24A277-B730-4B0C-B02A-AA5E4D750838}"/>
              </a:ext>
            </a:extLst>
          </p:cNvPr>
          <p:cNvSpPr/>
          <p:nvPr/>
        </p:nvSpPr>
        <p:spPr>
          <a:xfrm>
            <a:off x="7436521" y="3249047"/>
            <a:ext cx="1083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Tanpa Batas (Kerja)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4FE45-679E-42F4-AB01-E0613BAF5171}"/>
              </a:ext>
            </a:extLst>
          </p:cNvPr>
          <p:cNvSpPr/>
          <p:nvPr/>
        </p:nvSpPr>
        <p:spPr>
          <a:xfrm>
            <a:off x="9202939" y="319781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Borderless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CCF9B2-7C7B-45BD-BBF7-D3D467E46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C9738A-A7DE-4A86-BF64-AE372B35A7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ED4909-6CB5-4A82-ABBF-002B1A9F87E4}"/>
              </a:ext>
            </a:extLst>
          </p:cNvPr>
          <p:cNvSpPr/>
          <p:nvPr/>
        </p:nvSpPr>
        <p:spPr>
          <a:xfrm>
            <a:off x="2388416" y="452825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noProof="1">
                <a:latin typeface="+mj-lt"/>
                <a:ea typeface="Arial Unicode MS" pitchFamily="34" charset="-128"/>
                <a:cs typeface="Arial Unicode MS" pitchFamily="34" charset="-128"/>
              </a:rPr>
              <a:t>menjadi</a:t>
            </a:r>
            <a:endParaRPr lang="en-ID" sz="1400" kern="0" noProof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9CE64-516C-4DAC-999A-F166DF3514BC}"/>
              </a:ext>
            </a:extLst>
          </p:cNvPr>
          <p:cNvSpPr/>
          <p:nvPr/>
        </p:nvSpPr>
        <p:spPr>
          <a:xfrm>
            <a:off x="4224683" y="2185278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noProof="1">
                <a:latin typeface="+mj-lt"/>
                <a:ea typeface="Arial Unicode MS" pitchFamily="34" charset="-128"/>
                <a:cs typeface="Arial Unicode MS" pitchFamily="34" charset="-128"/>
              </a:rPr>
              <a:t>menjadi</a:t>
            </a:r>
            <a:endParaRPr lang="en-ID" sz="1400" kern="0" noProof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410F8-2B55-4206-926A-B90883FF39F6}"/>
              </a:ext>
            </a:extLst>
          </p:cNvPr>
          <p:cNvSpPr/>
          <p:nvPr/>
        </p:nvSpPr>
        <p:spPr>
          <a:xfrm>
            <a:off x="6080257" y="4496974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noProof="1">
                <a:latin typeface="+mj-lt"/>
                <a:ea typeface="Arial Unicode MS" pitchFamily="34" charset="-128"/>
                <a:cs typeface="Arial Unicode MS" pitchFamily="34" charset="-128"/>
              </a:rPr>
              <a:t>menjadi</a:t>
            </a:r>
            <a:endParaRPr lang="en-ID" sz="1400" kern="0" noProof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A194D0-EB05-47C3-A93B-94FC45D222D8}"/>
              </a:ext>
            </a:extLst>
          </p:cNvPr>
          <p:cNvSpPr/>
          <p:nvPr/>
        </p:nvSpPr>
        <p:spPr>
          <a:xfrm>
            <a:off x="7911985" y="2185278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noProof="1">
                <a:latin typeface="+mj-lt"/>
                <a:ea typeface="Arial Unicode MS" pitchFamily="34" charset="-128"/>
                <a:cs typeface="Arial Unicode MS" pitchFamily="34" charset="-128"/>
              </a:rPr>
              <a:t>menjadi</a:t>
            </a:r>
            <a:endParaRPr lang="en-ID" sz="1400" kern="0" noProof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45BA1-97B8-4426-9166-B21602525302}"/>
              </a:ext>
            </a:extLst>
          </p:cNvPr>
          <p:cNvSpPr/>
          <p:nvPr/>
        </p:nvSpPr>
        <p:spPr>
          <a:xfrm>
            <a:off x="9762060" y="4471358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kern="0" noProof="1">
                <a:latin typeface="+mj-lt"/>
                <a:ea typeface="Arial Unicode MS" pitchFamily="34" charset="-128"/>
                <a:cs typeface="Arial Unicode MS" pitchFamily="34" charset="-128"/>
              </a:rPr>
              <a:t>menjadi</a:t>
            </a:r>
            <a:endParaRPr lang="en-ID" sz="1400" kern="0" noProof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3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D38D3C-9172-47AD-BCBE-340DB0BF91C2}"/>
              </a:ext>
            </a:extLst>
          </p:cNvPr>
          <p:cNvSpPr/>
          <p:nvPr/>
        </p:nvSpPr>
        <p:spPr>
          <a:xfrm>
            <a:off x="1717943" y="1554839"/>
            <a:ext cx="4054207" cy="395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6FEA0-70A3-476E-8778-C1CD0FBEA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3"/>
          <a:stretch/>
        </p:blipFill>
        <p:spPr>
          <a:xfrm>
            <a:off x="1322160" y="1554839"/>
            <a:ext cx="5051585" cy="3994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4867E8-53A1-431C-8BE6-130DB9D4128A}"/>
              </a:ext>
            </a:extLst>
          </p:cNvPr>
          <p:cNvSpPr txBox="1"/>
          <p:nvPr/>
        </p:nvSpPr>
        <p:spPr>
          <a:xfrm>
            <a:off x="6646537" y="2587665"/>
            <a:ext cx="4114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Hingga 2019 implementasi SIKD telah berjalan dengan baik di seluruh unit kerja di lingkungan Kepaniteraan dan Sekretariat Jenderal Mahkamah Konstitusi;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Sejak Mei 2017 hingga awal Februari 2019, jumlah naskah/arsip yang masuk dalam SIKD sebanyak 11,000-an naskah dinas yang terdiri dari 5,200 surat masuk dari luar MK dan 6,000-an nota dinas yang dibuat oleh unit kerja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id-ID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37E35-A4B7-4B4D-97EA-CA48652AE78E}"/>
              </a:ext>
            </a:extLst>
          </p:cNvPr>
          <p:cNvSpPr txBox="1"/>
          <p:nvPr/>
        </p:nvSpPr>
        <p:spPr>
          <a:xfrm>
            <a:off x="6646537" y="218367"/>
            <a:ext cx="4343515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PERKEMBANGAN IMPLEMENTASI SIKD</a:t>
            </a:r>
          </a:p>
        </p:txBody>
      </p: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F2F120C5-0C65-4273-B7AC-FC970EAE2569}"/>
              </a:ext>
            </a:extLst>
          </p:cNvPr>
          <p:cNvCxnSpPr/>
          <p:nvPr/>
        </p:nvCxnSpPr>
        <p:spPr>
          <a:xfrm flipV="1">
            <a:off x="6646537" y="2253134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0329" y="6021645"/>
            <a:ext cx="1901153" cy="4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34" y="0"/>
            <a:ext cx="6171466" cy="6858000"/>
          </a:xfrm>
          <a:prstGeom prst="rect">
            <a:avLst/>
          </a:prstGeom>
        </p:spPr>
      </p:pic>
      <p:grpSp>
        <p:nvGrpSpPr>
          <p:cNvPr id="10" name="Groupe 8"/>
          <p:cNvGrpSpPr/>
          <p:nvPr/>
        </p:nvGrpSpPr>
        <p:grpSpPr>
          <a:xfrm rot="10800000">
            <a:off x="6070180" y="3186979"/>
            <a:ext cx="6072173" cy="3316778"/>
            <a:chOff x="3374282" y="4186443"/>
            <a:chExt cx="2190244" cy="1720443"/>
          </a:xfrm>
        </p:grpSpPr>
        <p:sp>
          <p:nvSpPr>
            <p:cNvPr id="11" name="Freeform 9"/>
            <p:cNvSpPr/>
            <p:nvPr/>
          </p:nvSpPr>
          <p:spPr>
            <a:xfrm>
              <a:off x="3374282" y="4186443"/>
              <a:ext cx="2190244" cy="17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0"/>
                <a:gd name="f4" fmla="val 1084"/>
                <a:gd name="f5" fmla="val 592"/>
                <a:gd name="f6" fmla="val 582"/>
                <a:gd name="f7" fmla="val 574"/>
                <a:gd name="f8" fmla="val 1082"/>
                <a:gd name="f9" fmla="val 566"/>
                <a:gd name="f10" fmla="val 1078"/>
                <a:gd name="f11" fmla="val 560"/>
                <a:gd name="f12" fmla="val 1072"/>
                <a:gd name="f13" fmla="val 326"/>
                <a:gd name="f14" fmla="val 866"/>
                <a:gd name="f15" fmla="val 126"/>
                <a:gd name="f16" fmla="val 856"/>
                <a:gd name="f17" fmla="val 112"/>
                <a:gd name="f18" fmla="val 854"/>
                <a:gd name="f19" fmla="val 100"/>
                <a:gd name="f20" fmla="val 848"/>
                <a:gd name="f21" fmla="val 90"/>
                <a:gd name="f22" fmla="val 840"/>
                <a:gd name="f23" fmla="val 84"/>
                <a:gd name="f24" fmla="val 830"/>
                <a:gd name="f25" fmla="val 4"/>
                <a:gd name="f26" fmla="val 662"/>
                <a:gd name="f27" fmla="val 648"/>
                <a:gd name="f28" fmla="val 636"/>
                <a:gd name="f29" fmla="val 50"/>
                <a:gd name="f30" fmla="val 230"/>
                <a:gd name="f31" fmla="val 52"/>
                <a:gd name="f32" fmla="val 222"/>
                <a:gd name="f33" fmla="val 54"/>
                <a:gd name="f34" fmla="val 216"/>
                <a:gd name="f35" fmla="val 58"/>
                <a:gd name="f36" fmla="val 208"/>
                <a:gd name="f37" fmla="val 62"/>
                <a:gd name="f38" fmla="val 202"/>
                <a:gd name="f39" fmla="val 68"/>
                <a:gd name="f40" fmla="val 198"/>
                <a:gd name="f41" fmla="val 76"/>
                <a:gd name="f42" fmla="val 194"/>
                <a:gd name="f43" fmla="val 82"/>
                <a:gd name="f44" fmla="val 190"/>
                <a:gd name="f45" fmla="val 188"/>
                <a:gd name="f46" fmla="val 1236"/>
                <a:gd name="f47" fmla="val 2"/>
                <a:gd name="f48" fmla="val 1250"/>
                <a:gd name="f49" fmla="val 1262"/>
                <a:gd name="f50" fmla="val 1352"/>
                <a:gd name="f51" fmla="val 44"/>
                <a:gd name="f52" fmla="val 1364"/>
                <a:gd name="f53" fmla="val 1374"/>
                <a:gd name="f54" fmla="val 64"/>
                <a:gd name="f55" fmla="val 1378"/>
                <a:gd name="f56" fmla="val 92"/>
                <a:gd name="f57" fmla="val 1320"/>
                <a:gd name="f58" fmla="val 842"/>
                <a:gd name="f59" fmla="val 852"/>
                <a:gd name="f60" fmla="val 1316"/>
                <a:gd name="f61" fmla="val 860"/>
                <a:gd name="f62" fmla="val 1312"/>
                <a:gd name="f63" fmla="val 868"/>
                <a:gd name="f64" fmla="val 1306"/>
                <a:gd name="f65" fmla="val 874"/>
                <a:gd name="f66" fmla="val 1298"/>
                <a:gd name="f67" fmla="val 880"/>
                <a:gd name="f68" fmla="val 1290"/>
                <a:gd name="f69" fmla="val 884"/>
                <a:gd name="f70" fmla="val 1282"/>
                <a:gd name="f71" fmla="val 886"/>
                <a:gd name="f72" fmla="val 1274"/>
                <a:gd name="f73" fmla="val 1272"/>
                <a:gd name="f74" fmla="val 576"/>
                <a:gd name="f75" fmla="val 878"/>
                <a:gd name="f76" fmla="val 1018"/>
                <a:gd name="f77" fmla="val 638"/>
                <a:gd name="f78" fmla="val 1026"/>
                <a:gd name="f79" fmla="val 640"/>
                <a:gd name="f80" fmla="val 1034"/>
                <a:gd name="f81" fmla="val 1042"/>
                <a:gd name="f82" fmla="val 1048"/>
                <a:gd name="f83" fmla="val 634"/>
                <a:gd name="f84" fmla="val 1056"/>
                <a:gd name="f85" fmla="val 632"/>
                <a:gd name="f86" fmla="val 1064"/>
                <a:gd name="f87" fmla="val 626"/>
                <a:gd name="f88" fmla="val 1070"/>
                <a:gd name="f89" fmla="val 620"/>
                <a:gd name="f90" fmla="val 1074"/>
                <a:gd name="f91" fmla="val 606"/>
                <a:gd name="f92" fmla="*/ f0 1 1380"/>
                <a:gd name="f93" fmla="*/ f1 1 1084"/>
                <a:gd name="f94" fmla="val f2"/>
                <a:gd name="f95" fmla="val f3"/>
                <a:gd name="f96" fmla="val f4"/>
                <a:gd name="f97" fmla="+- f96 0 f94"/>
                <a:gd name="f98" fmla="+- f95 0 f94"/>
                <a:gd name="f99" fmla="*/ f98 1 1380"/>
                <a:gd name="f100" fmla="*/ f97 1 1084"/>
                <a:gd name="f101" fmla="*/ f94 1 f99"/>
                <a:gd name="f102" fmla="*/ f95 1 f99"/>
                <a:gd name="f103" fmla="*/ f94 1 f100"/>
                <a:gd name="f104" fmla="*/ f96 1 f100"/>
                <a:gd name="f105" fmla="*/ f101 f92 1"/>
                <a:gd name="f106" fmla="*/ f102 f92 1"/>
                <a:gd name="f107" fmla="*/ f104 f93 1"/>
                <a:gd name="f108" fmla="*/ f103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380" h="1084">
                  <a:moveTo>
                    <a:pt x="f5" y="f4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" y="f27"/>
                  </a:lnTo>
                  <a:lnTo>
                    <a:pt x="f2" y="f28"/>
                  </a:lnTo>
                  <a:lnTo>
                    <a:pt x="f29" y="f30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21" y="f45"/>
                  </a:lnTo>
                  <a:lnTo>
                    <a:pt x="f46" y="f47"/>
                  </a:lnTo>
                  <a:lnTo>
                    <a:pt x="f46" y="f47"/>
                  </a:lnTo>
                  <a:lnTo>
                    <a:pt x="f48" y="f2"/>
                  </a:lnTo>
                  <a:lnTo>
                    <a:pt x="f49" y="f25"/>
                  </a:lnTo>
                  <a:lnTo>
                    <a:pt x="f50" y="f51"/>
                  </a:lnTo>
                  <a:lnTo>
                    <a:pt x="f50" y="f51"/>
                  </a:lnTo>
                  <a:lnTo>
                    <a:pt x="f52" y="f31"/>
                  </a:lnTo>
                  <a:lnTo>
                    <a:pt x="f53" y="f54"/>
                  </a:lnTo>
                  <a:lnTo>
                    <a:pt x="f55" y="f41"/>
                  </a:lnTo>
                  <a:lnTo>
                    <a:pt x="f3" y="f56"/>
                  </a:lnTo>
                  <a:lnTo>
                    <a:pt x="f57" y="f58"/>
                  </a:lnTo>
                  <a:lnTo>
                    <a:pt x="f57" y="f58"/>
                  </a:lnTo>
                  <a:lnTo>
                    <a:pt x="f57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1"/>
                  </a:lnTo>
                  <a:lnTo>
                    <a:pt x="f73" y="f71"/>
                  </a:lnTo>
                  <a:lnTo>
                    <a:pt x="f74" y="f75"/>
                  </a:lnTo>
                  <a:lnTo>
                    <a:pt x="f28" y="f76"/>
                  </a:lnTo>
                  <a:lnTo>
                    <a:pt x="f28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79" y="f81"/>
                  </a:lnTo>
                  <a:lnTo>
                    <a:pt x="f77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89" y="f90"/>
                  </a:lnTo>
                  <a:lnTo>
                    <a:pt x="f91" y="f8"/>
                  </a:lnTo>
                  <a:lnTo>
                    <a:pt x="f5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B1B3B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Freeform 10"/>
            <p:cNvSpPr/>
            <p:nvPr/>
          </p:nvSpPr>
          <p:spPr>
            <a:xfrm>
              <a:off x="3380756" y="4192917"/>
              <a:ext cx="2177643" cy="1707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2"/>
                <a:gd name="f4" fmla="val 1076"/>
                <a:gd name="f5" fmla="val 588"/>
                <a:gd name="f6" fmla="val 580"/>
                <a:gd name="f7" fmla="val 572"/>
                <a:gd name="f8" fmla="val 1074"/>
                <a:gd name="f9" fmla="val 564"/>
                <a:gd name="f10" fmla="val 1070"/>
                <a:gd name="f11" fmla="val 558"/>
                <a:gd name="f12" fmla="val 1066"/>
                <a:gd name="f13" fmla="val 324"/>
                <a:gd name="f14" fmla="val 858"/>
                <a:gd name="f15" fmla="val 122"/>
                <a:gd name="f16" fmla="val 848"/>
                <a:gd name="f17" fmla="val 110"/>
                <a:gd name="f18" fmla="val 846"/>
                <a:gd name="f19" fmla="val 98"/>
                <a:gd name="f20" fmla="val 842"/>
                <a:gd name="f21" fmla="val 90"/>
                <a:gd name="f22" fmla="val 834"/>
                <a:gd name="f23" fmla="val 84"/>
                <a:gd name="f24" fmla="val 824"/>
                <a:gd name="f25" fmla="val 4"/>
                <a:gd name="f26" fmla="val 656"/>
                <a:gd name="f27" fmla="val 644"/>
                <a:gd name="f28" fmla="val 632"/>
                <a:gd name="f29" fmla="val 50"/>
                <a:gd name="f30" fmla="val 226"/>
                <a:gd name="f31" fmla="val 54"/>
                <a:gd name="f32" fmla="val 214"/>
                <a:gd name="f33" fmla="val 62"/>
                <a:gd name="f34" fmla="val 202"/>
                <a:gd name="f35" fmla="val 72"/>
                <a:gd name="f36" fmla="val 194"/>
                <a:gd name="f37" fmla="val 86"/>
                <a:gd name="f38" fmla="val 188"/>
                <a:gd name="f39" fmla="val 1232"/>
                <a:gd name="f40" fmla="val 2"/>
                <a:gd name="f41" fmla="val 1244"/>
                <a:gd name="f42" fmla="val 1258"/>
                <a:gd name="f43" fmla="val 1346"/>
                <a:gd name="f44" fmla="val 44"/>
                <a:gd name="f45" fmla="val 1358"/>
                <a:gd name="f46" fmla="val 52"/>
                <a:gd name="f47" fmla="val 1366"/>
                <a:gd name="f48" fmla="val 1370"/>
                <a:gd name="f49" fmla="val 74"/>
                <a:gd name="f50" fmla="val 88"/>
                <a:gd name="f51" fmla="val 1312"/>
                <a:gd name="f52" fmla="val 838"/>
                <a:gd name="f53" fmla="val 1308"/>
                <a:gd name="f54" fmla="val 854"/>
                <a:gd name="f55" fmla="val 1304"/>
                <a:gd name="f56" fmla="val 862"/>
                <a:gd name="f57" fmla="val 1298"/>
                <a:gd name="f58" fmla="val 868"/>
                <a:gd name="f59" fmla="val 1292"/>
                <a:gd name="f60" fmla="val 872"/>
                <a:gd name="f61" fmla="val 1284"/>
                <a:gd name="f62" fmla="val 876"/>
                <a:gd name="f63" fmla="val 1276"/>
                <a:gd name="f64" fmla="val 878"/>
                <a:gd name="f65" fmla="val 1268"/>
                <a:gd name="f66" fmla="val 566"/>
                <a:gd name="f67" fmla="val 870"/>
                <a:gd name="f68" fmla="val 628"/>
                <a:gd name="f69" fmla="val 1014"/>
                <a:gd name="f70" fmla="val 630"/>
                <a:gd name="f71" fmla="val 1022"/>
                <a:gd name="f72" fmla="val 1030"/>
                <a:gd name="f73" fmla="val 1036"/>
                <a:gd name="f74" fmla="val 1044"/>
                <a:gd name="f75" fmla="val 1050"/>
                <a:gd name="f76" fmla="val 624"/>
                <a:gd name="f77" fmla="val 1058"/>
                <a:gd name="f78" fmla="val 618"/>
                <a:gd name="f79" fmla="val 1062"/>
                <a:gd name="f80" fmla="val 614"/>
                <a:gd name="f81" fmla="val 1068"/>
                <a:gd name="f82" fmla="val 600"/>
                <a:gd name="f83" fmla="*/ f0 1 1372"/>
                <a:gd name="f84" fmla="*/ f1 1 1076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1372"/>
                <a:gd name="f91" fmla="*/ f88 1 1076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1372" h="1076">
                  <a:moveTo>
                    <a:pt x="f5" y="f4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" y="f27"/>
                  </a:lnTo>
                  <a:lnTo>
                    <a:pt x="f2" y="f28"/>
                  </a:lnTo>
                  <a:lnTo>
                    <a:pt x="f29" y="f30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39" y="f40"/>
                  </a:lnTo>
                  <a:lnTo>
                    <a:pt x="f41" y="f2"/>
                  </a:lnTo>
                  <a:lnTo>
                    <a:pt x="f42" y="f25"/>
                  </a:lnTo>
                  <a:lnTo>
                    <a:pt x="f43" y="f44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33"/>
                  </a:lnTo>
                  <a:lnTo>
                    <a:pt x="f48" y="f49"/>
                  </a:lnTo>
                  <a:lnTo>
                    <a:pt x="f3" y="f50"/>
                  </a:lnTo>
                  <a:lnTo>
                    <a:pt x="f51" y="f52"/>
                  </a:lnTo>
                  <a:lnTo>
                    <a:pt x="f51" y="f52"/>
                  </a:lnTo>
                  <a:lnTo>
                    <a:pt x="f51" y="f18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4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8" y="f72"/>
                  </a:lnTo>
                  <a:lnTo>
                    <a:pt x="f28" y="f73"/>
                  </a:lnTo>
                  <a:lnTo>
                    <a:pt x="f70" y="f74"/>
                  </a:lnTo>
                  <a:lnTo>
                    <a:pt x="f68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0" y="f81"/>
                  </a:lnTo>
                  <a:lnTo>
                    <a:pt x="f82" y="f8"/>
                  </a:lnTo>
                  <a:lnTo>
                    <a:pt x="f5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ECED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Freeform 11"/>
            <p:cNvSpPr/>
            <p:nvPr/>
          </p:nvSpPr>
          <p:spPr>
            <a:xfrm>
              <a:off x="3450598" y="4262759"/>
              <a:ext cx="2037959" cy="1568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4"/>
                <a:gd name="f4" fmla="val 988"/>
                <a:gd name="f5" fmla="val 50"/>
                <a:gd name="f6" fmla="val 188"/>
                <a:gd name="f7" fmla="val 1196"/>
                <a:gd name="f8" fmla="val 40"/>
                <a:gd name="f9" fmla="val 1224"/>
                <a:gd name="f10" fmla="val 790"/>
                <a:gd name="f11" fmla="val 454"/>
                <a:gd name="f12" fmla="val 780"/>
                <a:gd name="f13" fmla="val 544"/>
                <a:gd name="f14" fmla="val 296"/>
                <a:gd name="f15" fmla="val 770"/>
                <a:gd name="f16" fmla="val 80"/>
                <a:gd name="f17" fmla="val 760"/>
                <a:gd name="f18" fmla="val 594"/>
                <a:gd name="f19" fmla="*/ f0 1 1284"/>
                <a:gd name="f20" fmla="*/ f1 1 98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84"/>
                <a:gd name="f27" fmla="*/ f24 1 98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84" h="988">
                  <a:moveTo>
                    <a:pt x="f5" y="f6"/>
                  </a:moveTo>
                  <a:lnTo>
                    <a:pt x="f7" y="f2"/>
                  </a:lnTo>
                  <a:lnTo>
                    <a:pt x="f3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4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2" y="f1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A9D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902808" y="4201500"/>
            <a:ext cx="52215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“The most effective way to do it is to do it”</a:t>
            </a:r>
          </a:p>
          <a:p>
            <a:pPr lv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-Amelia Mary Earhart-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612B2-1C5A-426B-BA32-6CDB0710A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4314" cy="5886659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 rot="10800000">
            <a:off x="153844" y="3064932"/>
            <a:ext cx="5315622" cy="3793067"/>
            <a:chOff x="467642" y="3852358"/>
            <a:chExt cx="2298243" cy="1907639"/>
          </a:xfrm>
        </p:grpSpPr>
        <p:sp>
          <p:nvSpPr>
            <p:cNvPr id="6" name="Freeform 5"/>
            <p:cNvSpPr/>
            <p:nvPr/>
          </p:nvSpPr>
          <p:spPr>
            <a:xfrm>
              <a:off x="467642" y="3852358"/>
              <a:ext cx="2298243" cy="190763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448"/>
                <a:gd name="f5" fmla="val 1202"/>
                <a:gd name="f6" fmla="val 736"/>
                <a:gd name="f7" fmla="val 728"/>
                <a:gd name="f8" fmla="val 720"/>
                <a:gd name="f9" fmla="val 1200"/>
                <a:gd name="f10" fmla="val 712"/>
                <a:gd name="f11" fmla="val 1196"/>
                <a:gd name="f12" fmla="val 706"/>
                <a:gd name="f13" fmla="val 1192"/>
                <a:gd name="f14" fmla="val 700"/>
                <a:gd name="f15" fmla="val 1186"/>
                <a:gd name="f16" fmla="val 696"/>
                <a:gd name="f17" fmla="val 1180"/>
                <a:gd name="f18" fmla="val 692"/>
                <a:gd name="f19" fmla="val 1174"/>
                <a:gd name="f20" fmla="val 690"/>
                <a:gd name="f21" fmla="val 1166"/>
                <a:gd name="f22" fmla="val 1158"/>
                <a:gd name="f23" fmla="val 688"/>
                <a:gd name="f24" fmla="val 1150"/>
                <a:gd name="f25" fmla="val 996"/>
                <a:gd name="f26" fmla="val 630"/>
                <a:gd name="f27" fmla="val 998"/>
                <a:gd name="f28" fmla="val 566"/>
                <a:gd name="f29" fmla="val 496"/>
                <a:gd name="f30" fmla="val 992"/>
                <a:gd name="f31" fmla="val 424"/>
                <a:gd name="f32" fmla="val 984"/>
                <a:gd name="f33" fmla="val 386"/>
                <a:gd name="f34" fmla="val 980"/>
                <a:gd name="f35" fmla="val 350"/>
                <a:gd name="f36" fmla="val 972"/>
                <a:gd name="f37" fmla="val 314"/>
                <a:gd name="f38" fmla="val 962"/>
                <a:gd name="f39" fmla="val 280"/>
                <a:gd name="f40" fmla="val 952"/>
                <a:gd name="f41" fmla="val 246"/>
                <a:gd name="f42" fmla="val 940"/>
                <a:gd name="f43" fmla="val 212"/>
                <a:gd name="f44" fmla="val 924"/>
                <a:gd name="f45" fmla="val 908"/>
                <a:gd name="f46" fmla="val 150"/>
                <a:gd name="f47" fmla="val 888"/>
                <a:gd name="f48" fmla="val 122"/>
                <a:gd name="f49" fmla="val 866"/>
                <a:gd name="f50" fmla="val 96"/>
                <a:gd name="f51" fmla="val 840"/>
                <a:gd name="f52" fmla="val 72"/>
                <a:gd name="f53" fmla="val 810"/>
                <a:gd name="f54" fmla="val 50"/>
                <a:gd name="f55" fmla="val 778"/>
                <a:gd name="f56" fmla="val 32"/>
                <a:gd name="f57" fmla="val 744"/>
                <a:gd name="f58" fmla="val 18"/>
                <a:gd name="f59" fmla="val 8"/>
                <a:gd name="f60" fmla="val 666"/>
                <a:gd name="f61" fmla="val 2"/>
                <a:gd name="f62" fmla="val 624"/>
                <a:gd name="f63" fmla="val 580"/>
                <a:gd name="f64" fmla="val 534"/>
                <a:gd name="f65" fmla="val 6"/>
                <a:gd name="f66" fmla="val 494"/>
                <a:gd name="f67" fmla="val 14"/>
                <a:gd name="f68" fmla="val 458"/>
                <a:gd name="f69" fmla="val 28"/>
                <a:gd name="f70" fmla="val 422"/>
                <a:gd name="f71" fmla="val 44"/>
                <a:gd name="f72" fmla="val 66"/>
                <a:gd name="f73" fmla="val 352"/>
                <a:gd name="f74" fmla="val 92"/>
                <a:gd name="f75" fmla="val 318"/>
                <a:gd name="f76" fmla="val 120"/>
                <a:gd name="f77" fmla="val 286"/>
                <a:gd name="f78" fmla="val 154"/>
                <a:gd name="f79" fmla="val 256"/>
                <a:gd name="f80" fmla="val 192"/>
                <a:gd name="f81" fmla="val 226"/>
                <a:gd name="f82" fmla="val 234"/>
                <a:gd name="f83" fmla="val 196"/>
                <a:gd name="f84" fmla="val 278"/>
                <a:gd name="f85" fmla="val 170"/>
                <a:gd name="f86" fmla="val 328"/>
                <a:gd name="f87" fmla="val 144"/>
                <a:gd name="f88" fmla="val 380"/>
                <a:gd name="f89" fmla="val 118"/>
                <a:gd name="f90" fmla="val 438"/>
                <a:gd name="f91" fmla="val 94"/>
                <a:gd name="f92" fmla="val 498"/>
                <a:gd name="f93" fmla="val 562"/>
                <a:gd name="f94" fmla="val 52"/>
                <a:gd name="f95" fmla="val 604"/>
                <a:gd name="f96" fmla="val 40"/>
                <a:gd name="f97" fmla="val 646"/>
                <a:gd name="f98" fmla="val 686"/>
                <a:gd name="f99" fmla="val 20"/>
                <a:gd name="f100" fmla="val 726"/>
                <a:gd name="f101" fmla="val 12"/>
                <a:gd name="f102" fmla="val 766"/>
                <a:gd name="f103" fmla="val 804"/>
                <a:gd name="f104" fmla="val 876"/>
                <a:gd name="f105" fmla="val 938"/>
                <a:gd name="f106" fmla="val 968"/>
                <a:gd name="f107" fmla="val 4"/>
                <a:gd name="f108" fmla="val 1022"/>
                <a:gd name="f109" fmla="val 1048"/>
                <a:gd name="f110" fmla="val 1096"/>
                <a:gd name="f111" fmla="val 36"/>
                <a:gd name="f112" fmla="val 1140"/>
                <a:gd name="f113" fmla="val 54"/>
                <a:gd name="f114" fmla="val 76"/>
                <a:gd name="f115" fmla="val 1216"/>
                <a:gd name="f116" fmla="val 100"/>
                <a:gd name="f117" fmla="val 1250"/>
                <a:gd name="f118" fmla="val 126"/>
                <a:gd name="f119" fmla="val 1278"/>
                <a:gd name="f120" fmla="val 1304"/>
                <a:gd name="f121" fmla="val 182"/>
                <a:gd name="f122" fmla="val 1328"/>
                <a:gd name="f123" fmla="val 1348"/>
                <a:gd name="f124" fmla="val 240"/>
                <a:gd name="f125" fmla="val 1366"/>
                <a:gd name="f126" fmla="val 270"/>
                <a:gd name="f127" fmla="val 1380"/>
                <a:gd name="f128" fmla="val 298"/>
                <a:gd name="f129" fmla="val 1392"/>
                <a:gd name="f130" fmla="val 326"/>
                <a:gd name="f131" fmla="val 1402"/>
                <a:gd name="f132" fmla="val 1416"/>
                <a:gd name="f133" fmla="val 390"/>
                <a:gd name="f134" fmla="val 1428"/>
                <a:gd name="f135" fmla="val 430"/>
                <a:gd name="f136" fmla="val 1436"/>
                <a:gd name="f137" fmla="val 470"/>
                <a:gd name="f138" fmla="val 1442"/>
                <a:gd name="f139" fmla="val 510"/>
                <a:gd name="f140" fmla="val 1446"/>
                <a:gd name="f141" fmla="val 550"/>
                <a:gd name="f142" fmla="val 590"/>
                <a:gd name="f143" fmla="val 628"/>
                <a:gd name="f144" fmla="val 664"/>
                <a:gd name="f145" fmla="val 1440"/>
                <a:gd name="f146" fmla="val 698"/>
                <a:gd name="f147" fmla="val 1434"/>
                <a:gd name="f148" fmla="val 732"/>
                <a:gd name="f149" fmla="val 1426"/>
                <a:gd name="f150" fmla="val 762"/>
                <a:gd name="f151" fmla="val 1418"/>
                <a:gd name="f152" fmla="val 790"/>
                <a:gd name="f153" fmla="val 1406"/>
                <a:gd name="f154" fmla="val 816"/>
                <a:gd name="f155" fmla="val 1394"/>
                <a:gd name="f156" fmla="val 858"/>
                <a:gd name="f157" fmla="val 874"/>
                <a:gd name="f158" fmla="val 1340"/>
                <a:gd name="f159" fmla="val 896"/>
                <a:gd name="f160" fmla="val 1310"/>
                <a:gd name="f161" fmla="val 914"/>
                <a:gd name="f162" fmla="val 1280"/>
                <a:gd name="f163" fmla="val 930"/>
                <a:gd name="f164" fmla="val 1248"/>
                <a:gd name="f165" fmla="val 944"/>
                <a:gd name="f166" fmla="val 956"/>
                <a:gd name="f167" fmla="val 1184"/>
                <a:gd name="f168" fmla="val 976"/>
                <a:gd name="f169" fmla="val 1118"/>
                <a:gd name="f170" fmla="val 1054"/>
                <a:gd name="f171" fmla="val 994"/>
                <a:gd name="f172" fmla="val 1000"/>
                <a:gd name="f173" fmla="val 948"/>
                <a:gd name="f174" fmla="val 1004"/>
                <a:gd name="f175" fmla="val 774"/>
                <a:gd name="f176" fmla="val 768"/>
                <a:gd name="f177" fmla="val 758"/>
                <a:gd name="f178" fmla="val 1198"/>
                <a:gd name="f179" fmla="val 748"/>
                <a:gd name="f180" fmla="*/ f1 1 1448"/>
                <a:gd name="f181" fmla="*/ f2 1 1202"/>
                <a:gd name="f182" fmla="val f3"/>
                <a:gd name="f183" fmla="val f4"/>
                <a:gd name="f184" fmla="val f5"/>
                <a:gd name="f185" fmla="+- f184 0 f182"/>
                <a:gd name="f186" fmla="+- f183 0 f182"/>
                <a:gd name="f187" fmla="*/ f186 1 1448"/>
                <a:gd name="f188" fmla="*/ f185 1 1202"/>
                <a:gd name="f189" fmla="*/ f182 1 f187"/>
                <a:gd name="f190" fmla="*/ f183 1 f187"/>
                <a:gd name="f191" fmla="*/ f182 1 f188"/>
                <a:gd name="f192" fmla="*/ f184 1 f188"/>
                <a:gd name="f193" fmla="*/ f189 f180 1"/>
                <a:gd name="f194" fmla="*/ f190 f180 1"/>
                <a:gd name="f195" fmla="*/ f192 f181 1"/>
                <a:gd name="f196" fmla="*/ f191 f1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3" t="f196" r="f194" b="f195"/>
              <a:pathLst>
                <a:path w="1448" h="1202">
                  <a:moveTo>
                    <a:pt x="f6" y="f5"/>
                  </a:moveTo>
                  <a:lnTo>
                    <a:pt x="f6" y="f5"/>
                  </a:lnTo>
                  <a:lnTo>
                    <a:pt x="f7" y="f5"/>
                  </a:lnTo>
                  <a:lnTo>
                    <a:pt x="f8" y="f9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23" y="f24"/>
                  </a:lnTo>
                  <a:lnTo>
                    <a:pt x="f14" y="f25"/>
                  </a:lnTo>
                  <a:lnTo>
                    <a:pt x="f14" y="f25"/>
                  </a:lnTo>
                  <a:lnTo>
                    <a:pt x="f26" y="f27"/>
                  </a:lnTo>
                  <a:lnTo>
                    <a:pt x="f26" y="f27"/>
                  </a:lnTo>
                  <a:lnTo>
                    <a:pt x="f28" y="f25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0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12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3" y="f63"/>
                  </a:lnTo>
                  <a:lnTo>
                    <a:pt x="f61" y="f64"/>
                  </a:lnTo>
                  <a:lnTo>
                    <a:pt x="f61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33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2"/>
                  </a:lnTo>
                  <a:lnTo>
                    <a:pt x="f93" y="f94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6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65"/>
                  </a:lnTo>
                  <a:lnTo>
                    <a:pt x="f103" y="f61"/>
                  </a:lnTo>
                  <a:lnTo>
                    <a:pt x="f51" y="f3"/>
                  </a:lnTo>
                  <a:lnTo>
                    <a:pt x="f104" y="f3"/>
                  </a:lnTo>
                  <a:lnTo>
                    <a:pt x="f104" y="f3"/>
                  </a:lnTo>
                  <a:lnTo>
                    <a:pt x="f45" y="f3"/>
                  </a:lnTo>
                  <a:lnTo>
                    <a:pt x="f105" y="f61"/>
                  </a:lnTo>
                  <a:lnTo>
                    <a:pt x="f106" y="f107"/>
                  </a:lnTo>
                  <a:lnTo>
                    <a:pt x="f25" y="f59"/>
                  </a:lnTo>
                  <a:lnTo>
                    <a:pt x="f108" y="f67"/>
                  </a:lnTo>
                  <a:lnTo>
                    <a:pt x="f109" y="f9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7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78"/>
                  </a:lnTo>
                  <a:lnTo>
                    <a:pt x="f120" y="f121"/>
                  </a:lnTo>
                  <a:lnTo>
                    <a:pt x="f122" y="f43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35"/>
                  </a:lnTo>
                  <a:lnTo>
                    <a:pt x="f131" y="f35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4" y="f142"/>
                  </a:lnTo>
                  <a:lnTo>
                    <a:pt x="f4" y="f143"/>
                  </a:lnTo>
                  <a:lnTo>
                    <a:pt x="f140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51"/>
                  </a:lnTo>
                  <a:lnTo>
                    <a:pt x="f127" y="f156"/>
                  </a:lnTo>
                  <a:lnTo>
                    <a:pt x="f125" y="f157"/>
                  </a:lnTo>
                  <a:lnTo>
                    <a:pt x="f125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15" y="f166"/>
                  </a:lnTo>
                  <a:lnTo>
                    <a:pt x="f167" y="f106"/>
                  </a:lnTo>
                  <a:lnTo>
                    <a:pt x="f24" y="f168"/>
                  </a:lnTo>
                  <a:lnTo>
                    <a:pt x="f169" y="f32"/>
                  </a:lnTo>
                  <a:lnTo>
                    <a:pt x="f170" y="f171"/>
                  </a:lnTo>
                  <a:lnTo>
                    <a:pt x="f25" y="f172"/>
                  </a:lnTo>
                  <a:lnTo>
                    <a:pt x="f173" y="f174"/>
                  </a:lnTo>
                  <a:lnTo>
                    <a:pt x="f161" y="f174"/>
                  </a:lnTo>
                  <a:lnTo>
                    <a:pt x="f175" y="f167"/>
                  </a:lnTo>
                  <a:lnTo>
                    <a:pt x="f175" y="f167"/>
                  </a:lnTo>
                  <a:lnTo>
                    <a:pt x="f176" y="f13"/>
                  </a:lnTo>
                  <a:lnTo>
                    <a:pt x="f177" y="f178"/>
                  </a:lnTo>
                  <a:lnTo>
                    <a:pt x="f179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1B3B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73759" y="3858841"/>
              <a:ext cx="2285643" cy="189503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440"/>
                <a:gd name="f5" fmla="val 1194"/>
                <a:gd name="f6" fmla="val 732"/>
                <a:gd name="f7" fmla="val 724"/>
                <a:gd name="f8" fmla="val 718"/>
                <a:gd name="f9" fmla="val 1192"/>
                <a:gd name="f10" fmla="val 704"/>
                <a:gd name="f11" fmla="val 1184"/>
                <a:gd name="f12" fmla="val 696"/>
                <a:gd name="f13" fmla="val 1174"/>
                <a:gd name="f14" fmla="val 690"/>
                <a:gd name="f15" fmla="val 1162"/>
                <a:gd name="f16" fmla="val 688"/>
                <a:gd name="f17" fmla="val 1148"/>
                <a:gd name="f18" fmla="val 700"/>
                <a:gd name="f19" fmla="val 988"/>
                <a:gd name="f20" fmla="val 626"/>
                <a:gd name="f21" fmla="val 990"/>
                <a:gd name="f22" fmla="val 562"/>
                <a:gd name="f23" fmla="val 492"/>
                <a:gd name="f24" fmla="val 984"/>
                <a:gd name="f25" fmla="val 420"/>
                <a:gd name="f26" fmla="val 978"/>
                <a:gd name="f27" fmla="val 384"/>
                <a:gd name="f28" fmla="val 972"/>
                <a:gd name="f29" fmla="val 348"/>
                <a:gd name="f30" fmla="val 964"/>
                <a:gd name="f31" fmla="val 312"/>
                <a:gd name="f32" fmla="val 956"/>
                <a:gd name="f33" fmla="val 278"/>
                <a:gd name="f34" fmla="val 944"/>
                <a:gd name="f35" fmla="val 244"/>
                <a:gd name="f36" fmla="val 932"/>
                <a:gd name="f37" fmla="val 210"/>
                <a:gd name="f38" fmla="val 918"/>
                <a:gd name="f39" fmla="val 178"/>
                <a:gd name="f40" fmla="val 900"/>
                <a:gd name="f41" fmla="val 148"/>
                <a:gd name="f42" fmla="val 880"/>
                <a:gd name="f43" fmla="val 120"/>
                <a:gd name="f44" fmla="val 858"/>
                <a:gd name="f45" fmla="val 96"/>
                <a:gd name="f46" fmla="val 834"/>
                <a:gd name="f47" fmla="val 70"/>
                <a:gd name="f48" fmla="val 804"/>
                <a:gd name="f49" fmla="val 50"/>
                <a:gd name="f50" fmla="val 772"/>
                <a:gd name="f51" fmla="val 32"/>
                <a:gd name="f52" fmla="val 738"/>
                <a:gd name="f53" fmla="val 18"/>
                <a:gd name="f54" fmla="val 8"/>
                <a:gd name="f55" fmla="val 662"/>
                <a:gd name="f56" fmla="val 2"/>
                <a:gd name="f57" fmla="val 620"/>
                <a:gd name="f58" fmla="val 576"/>
                <a:gd name="f59" fmla="val 530"/>
                <a:gd name="f60" fmla="val 6"/>
                <a:gd name="f61" fmla="val 14"/>
                <a:gd name="f62" fmla="val 454"/>
                <a:gd name="f63" fmla="val 28"/>
                <a:gd name="f64" fmla="val 418"/>
                <a:gd name="f65" fmla="val 44"/>
                <a:gd name="f66" fmla="val 66"/>
                <a:gd name="f67" fmla="val 350"/>
                <a:gd name="f68" fmla="val 92"/>
                <a:gd name="f69" fmla="val 316"/>
                <a:gd name="f70" fmla="val 284"/>
                <a:gd name="f71" fmla="val 154"/>
                <a:gd name="f72" fmla="val 254"/>
                <a:gd name="f73" fmla="val 190"/>
                <a:gd name="f74" fmla="val 224"/>
                <a:gd name="f75" fmla="val 232"/>
                <a:gd name="f76" fmla="val 196"/>
                <a:gd name="f77" fmla="val 168"/>
                <a:gd name="f78" fmla="val 326"/>
                <a:gd name="f79" fmla="val 142"/>
                <a:gd name="f80" fmla="val 378"/>
                <a:gd name="f81" fmla="val 118"/>
                <a:gd name="f82" fmla="val 436"/>
                <a:gd name="f83" fmla="val 94"/>
                <a:gd name="f84" fmla="val 496"/>
                <a:gd name="f85" fmla="val 72"/>
                <a:gd name="f86" fmla="val 560"/>
                <a:gd name="f87" fmla="val 52"/>
                <a:gd name="f88" fmla="val 602"/>
                <a:gd name="f89" fmla="val 40"/>
                <a:gd name="f90" fmla="val 644"/>
                <a:gd name="f91" fmla="val 684"/>
                <a:gd name="f92" fmla="val 20"/>
                <a:gd name="f93" fmla="val 12"/>
                <a:gd name="f94" fmla="val 762"/>
                <a:gd name="f95" fmla="val 800"/>
                <a:gd name="f96" fmla="val 836"/>
                <a:gd name="f97" fmla="val 872"/>
                <a:gd name="f98" fmla="val 904"/>
                <a:gd name="f99" fmla="val 934"/>
                <a:gd name="f100" fmla="val 4"/>
                <a:gd name="f101" fmla="val 1018"/>
                <a:gd name="f102" fmla="val 1042"/>
                <a:gd name="f103" fmla="val 1090"/>
                <a:gd name="f104" fmla="val 36"/>
                <a:gd name="f105" fmla="val 1134"/>
                <a:gd name="f106" fmla="val 54"/>
                <a:gd name="f107" fmla="val 76"/>
                <a:gd name="f108" fmla="val 1210"/>
                <a:gd name="f109" fmla="val 100"/>
                <a:gd name="f110" fmla="val 1242"/>
                <a:gd name="f111" fmla="val 124"/>
                <a:gd name="f112" fmla="val 1272"/>
                <a:gd name="f113" fmla="val 152"/>
                <a:gd name="f114" fmla="val 1298"/>
                <a:gd name="f115" fmla="val 1320"/>
                <a:gd name="f116" fmla="val 1340"/>
                <a:gd name="f117" fmla="val 238"/>
                <a:gd name="f118" fmla="val 1358"/>
                <a:gd name="f119" fmla="val 268"/>
                <a:gd name="f120" fmla="val 1372"/>
                <a:gd name="f121" fmla="val 296"/>
                <a:gd name="f122" fmla="val 1384"/>
                <a:gd name="f123" fmla="val 322"/>
                <a:gd name="f124" fmla="val 1396"/>
                <a:gd name="f125" fmla="val 1408"/>
                <a:gd name="f126" fmla="val 388"/>
                <a:gd name="f127" fmla="val 1420"/>
                <a:gd name="f128" fmla="val 428"/>
                <a:gd name="f129" fmla="val 1428"/>
                <a:gd name="f130" fmla="val 468"/>
                <a:gd name="f131" fmla="val 1434"/>
                <a:gd name="f132" fmla="val 508"/>
                <a:gd name="f133" fmla="val 1438"/>
                <a:gd name="f134" fmla="val 546"/>
                <a:gd name="f135" fmla="val 586"/>
                <a:gd name="f136" fmla="val 622"/>
                <a:gd name="f137" fmla="val 658"/>
                <a:gd name="f138" fmla="val 694"/>
                <a:gd name="f139" fmla="val 726"/>
                <a:gd name="f140" fmla="val 756"/>
                <a:gd name="f141" fmla="val 1410"/>
                <a:gd name="f142" fmla="val 784"/>
                <a:gd name="f143" fmla="val 1400"/>
                <a:gd name="f144" fmla="val 810"/>
                <a:gd name="f145" fmla="val 1388"/>
                <a:gd name="f146" fmla="val 832"/>
                <a:gd name="f147" fmla="val 1374"/>
                <a:gd name="f148" fmla="val 852"/>
                <a:gd name="f149" fmla="val 868"/>
                <a:gd name="f150" fmla="val 1332"/>
                <a:gd name="f151" fmla="val 888"/>
                <a:gd name="f152" fmla="val 1304"/>
                <a:gd name="f153" fmla="val 906"/>
                <a:gd name="f154" fmla="val 1274"/>
                <a:gd name="f155" fmla="val 922"/>
                <a:gd name="f156" fmla="val 1244"/>
                <a:gd name="f157" fmla="val 936"/>
                <a:gd name="f158" fmla="val 1212"/>
                <a:gd name="f159" fmla="val 948"/>
                <a:gd name="f160" fmla="val 1178"/>
                <a:gd name="f161" fmla="val 960"/>
                <a:gd name="f162" fmla="val 1146"/>
                <a:gd name="f163" fmla="val 968"/>
                <a:gd name="f164" fmla="val 1114"/>
                <a:gd name="f165" fmla="val 976"/>
                <a:gd name="f166" fmla="val 1050"/>
                <a:gd name="f167" fmla="val 986"/>
                <a:gd name="f168" fmla="val 992"/>
                <a:gd name="f169" fmla="val 996"/>
                <a:gd name="f170" fmla="val 908"/>
                <a:gd name="f171" fmla="val 768"/>
                <a:gd name="f172" fmla="val 760"/>
                <a:gd name="f173" fmla="val 752"/>
                <a:gd name="f174" fmla="val 1190"/>
                <a:gd name="f175" fmla="val 742"/>
                <a:gd name="f176" fmla="*/ f1 1 1440"/>
                <a:gd name="f177" fmla="*/ f2 1 1194"/>
                <a:gd name="f178" fmla="val f3"/>
                <a:gd name="f179" fmla="val f4"/>
                <a:gd name="f180" fmla="val f5"/>
                <a:gd name="f181" fmla="+- f180 0 f178"/>
                <a:gd name="f182" fmla="+- f179 0 f178"/>
                <a:gd name="f183" fmla="*/ f182 1 1440"/>
                <a:gd name="f184" fmla="*/ f181 1 1194"/>
                <a:gd name="f185" fmla="*/ f178 1 f183"/>
                <a:gd name="f186" fmla="*/ f179 1 f183"/>
                <a:gd name="f187" fmla="*/ f178 1 f184"/>
                <a:gd name="f188" fmla="*/ f180 1 f184"/>
                <a:gd name="f189" fmla="*/ f185 f176 1"/>
                <a:gd name="f190" fmla="*/ f186 f176 1"/>
                <a:gd name="f191" fmla="*/ f188 f177 1"/>
                <a:gd name="f192" fmla="*/ f187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9" t="f192" r="f190" b="f191"/>
              <a:pathLst>
                <a:path w="1440" h="1194">
                  <a:moveTo>
                    <a:pt x="f6" y="f5"/>
                  </a:moveTo>
                  <a:lnTo>
                    <a:pt x="f6" y="f5"/>
                  </a:lnTo>
                  <a:lnTo>
                    <a:pt x="f7" y="f5"/>
                  </a:lnTo>
                  <a:lnTo>
                    <a:pt x="f8" y="f9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1"/>
                  </a:lnTo>
                  <a:lnTo>
                    <a:pt x="f22" y="f19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18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3" y="f58"/>
                  </a:lnTo>
                  <a:lnTo>
                    <a:pt x="f56" y="f59"/>
                  </a:lnTo>
                  <a:lnTo>
                    <a:pt x="f56" y="f59"/>
                  </a:lnTo>
                  <a:lnTo>
                    <a:pt x="f60" y="f23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27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43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33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63"/>
                  </a:lnTo>
                  <a:lnTo>
                    <a:pt x="f91" y="f92"/>
                  </a:lnTo>
                  <a:lnTo>
                    <a:pt x="f7" y="f93"/>
                  </a:lnTo>
                  <a:lnTo>
                    <a:pt x="f94" y="f60"/>
                  </a:lnTo>
                  <a:lnTo>
                    <a:pt x="f95" y="f56"/>
                  </a:lnTo>
                  <a:lnTo>
                    <a:pt x="f96" y="f3"/>
                  </a:lnTo>
                  <a:lnTo>
                    <a:pt x="f97" y="f3"/>
                  </a:lnTo>
                  <a:lnTo>
                    <a:pt x="f97" y="f3"/>
                  </a:lnTo>
                  <a:lnTo>
                    <a:pt x="f98" y="f3"/>
                  </a:lnTo>
                  <a:lnTo>
                    <a:pt x="f99" y="f56"/>
                  </a:lnTo>
                  <a:lnTo>
                    <a:pt x="f30" y="f100"/>
                  </a:lnTo>
                  <a:lnTo>
                    <a:pt x="f21" y="f54"/>
                  </a:lnTo>
                  <a:lnTo>
                    <a:pt x="f101" y="f61"/>
                  </a:lnTo>
                  <a:lnTo>
                    <a:pt x="f102" y="f9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3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0"/>
                  </a:lnTo>
                  <a:lnTo>
                    <a:pt x="f115" y="f37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29"/>
                  </a:lnTo>
                  <a:lnTo>
                    <a:pt x="f124" y="f29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4" y="f135"/>
                  </a:lnTo>
                  <a:lnTo>
                    <a:pt x="f4" y="f136"/>
                  </a:lnTo>
                  <a:lnTo>
                    <a:pt x="f133" y="f137"/>
                  </a:lnTo>
                  <a:lnTo>
                    <a:pt x="f131" y="f138"/>
                  </a:lnTo>
                  <a:lnTo>
                    <a:pt x="f129" y="f139"/>
                  </a:lnTo>
                  <a:lnTo>
                    <a:pt x="f127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18" y="f149"/>
                  </a:lnTo>
                  <a:lnTo>
                    <a:pt x="f118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8"/>
                  </a:lnTo>
                  <a:lnTo>
                    <a:pt x="f34" y="f169"/>
                  </a:lnTo>
                  <a:lnTo>
                    <a:pt x="f170" y="f169"/>
                  </a:lnTo>
                  <a:lnTo>
                    <a:pt x="f171" y="f160"/>
                  </a:lnTo>
                  <a:lnTo>
                    <a:pt x="f171" y="f160"/>
                  </a:lnTo>
                  <a:lnTo>
                    <a:pt x="f172" y="f11"/>
                  </a:lnTo>
                  <a:lnTo>
                    <a:pt x="f173" y="f174"/>
                  </a:lnTo>
                  <a:lnTo>
                    <a:pt x="f175" y="f5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CED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35894" y="3944184"/>
              <a:ext cx="2145959" cy="175536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352"/>
                <a:gd name="f5" fmla="val 1106"/>
                <a:gd name="f6" fmla="val 688"/>
                <a:gd name="f7" fmla="val 842"/>
                <a:gd name="f8" fmla="val 908"/>
                <a:gd name="f9" fmla="val 890"/>
                <a:gd name="f10" fmla="val 944"/>
                <a:gd name="f11" fmla="val 904"/>
                <a:gd name="f12" fmla="val 1010"/>
                <a:gd name="f13" fmla="val 898"/>
                <a:gd name="f14" fmla="val 1044"/>
                <a:gd name="f15" fmla="val 892"/>
                <a:gd name="f16" fmla="val 1082"/>
                <a:gd name="f17" fmla="val 884"/>
                <a:gd name="f18" fmla="val 1118"/>
                <a:gd name="f19" fmla="val 874"/>
                <a:gd name="f20" fmla="val 1154"/>
                <a:gd name="f21" fmla="val 862"/>
                <a:gd name="f22" fmla="val 1190"/>
                <a:gd name="f23" fmla="val 848"/>
                <a:gd name="f24" fmla="val 1224"/>
                <a:gd name="f25" fmla="val 832"/>
                <a:gd name="f26" fmla="val 1256"/>
                <a:gd name="f27" fmla="val 812"/>
                <a:gd name="f28" fmla="val 1286"/>
                <a:gd name="f29" fmla="val 790"/>
                <a:gd name="f30" fmla="val 1298"/>
                <a:gd name="f31" fmla="val 776"/>
                <a:gd name="f32" fmla="val 1310"/>
                <a:gd name="f33" fmla="val 758"/>
                <a:gd name="f34" fmla="val 1322"/>
                <a:gd name="f35" fmla="val 736"/>
                <a:gd name="f36" fmla="val 1330"/>
                <a:gd name="f37" fmla="val 710"/>
                <a:gd name="f38" fmla="val 1338"/>
                <a:gd name="f39" fmla="val 682"/>
                <a:gd name="f40" fmla="val 1344"/>
                <a:gd name="f41" fmla="val 652"/>
                <a:gd name="f42" fmla="val 1350"/>
                <a:gd name="f43" fmla="val 618"/>
                <a:gd name="f44" fmla="val 582"/>
                <a:gd name="f45" fmla="val 546"/>
                <a:gd name="f46" fmla="val 508"/>
                <a:gd name="f47" fmla="val 1346"/>
                <a:gd name="f48" fmla="val 468"/>
                <a:gd name="f49" fmla="val 1340"/>
                <a:gd name="f50" fmla="val 428"/>
                <a:gd name="f51" fmla="val 1332"/>
                <a:gd name="f52" fmla="val 390"/>
                <a:gd name="f53" fmla="val 1320"/>
                <a:gd name="f54" fmla="val 350"/>
                <a:gd name="f55" fmla="val 1306"/>
                <a:gd name="f56" fmla="val 310"/>
                <a:gd name="f57" fmla="val 1290"/>
                <a:gd name="f58" fmla="val 272"/>
                <a:gd name="f59" fmla="val 1270"/>
                <a:gd name="f60" fmla="val 234"/>
                <a:gd name="f61" fmla="val 1246"/>
                <a:gd name="f62" fmla="val 198"/>
                <a:gd name="f63" fmla="val 1220"/>
                <a:gd name="f64" fmla="val 164"/>
                <a:gd name="f65" fmla="val 132"/>
                <a:gd name="f66" fmla="val 1158"/>
                <a:gd name="f67" fmla="val 104"/>
                <a:gd name="f68" fmla="val 1120"/>
                <a:gd name="f69" fmla="val 78"/>
                <a:gd name="f70" fmla="val 1100"/>
                <a:gd name="f71" fmla="val 66"/>
                <a:gd name="f72" fmla="val 1080"/>
                <a:gd name="f73" fmla="val 54"/>
                <a:gd name="f74" fmla="val 1058"/>
                <a:gd name="f75" fmla="val 44"/>
                <a:gd name="f76" fmla="val 1036"/>
                <a:gd name="f77" fmla="val 34"/>
                <a:gd name="f78" fmla="val 1012"/>
                <a:gd name="f79" fmla="val 26"/>
                <a:gd name="f80" fmla="val 988"/>
                <a:gd name="f81" fmla="val 18"/>
                <a:gd name="f82" fmla="val 962"/>
                <a:gd name="f83" fmla="val 12"/>
                <a:gd name="f84" fmla="val 936"/>
                <a:gd name="f85" fmla="val 8"/>
                <a:gd name="f86" fmla="val 4"/>
                <a:gd name="f87" fmla="val 878"/>
                <a:gd name="f88" fmla="val 2"/>
                <a:gd name="f89" fmla="val 818"/>
                <a:gd name="f90" fmla="val 786"/>
                <a:gd name="f91" fmla="val 752"/>
                <a:gd name="f92" fmla="val 718"/>
                <a:gd name="f93" fmla="val 6"/>
                <a:gd name="f94" fmla="val 646"/>
                <a:gd name="f95" fmla="val 20"/>
                <a:gd name="f96" fmla="val 608"/>
                <a:gd name="f97" fmla="val 28"/>
                <a:gd name="f98" fmla="val 570"/>
                <a:gd name="f99" fmla="val 38"/>
                <a:gd name="f100" fmla="val 528"/>
                <a:gd name="f101" fmla="val 50"/>
                <a:gd name="f102" fmla="val 448"/>
                <a:gd name="f103" fmla="val 76"/>
                <a:gd name="f104" fmla="val 406"/>
                <a:gd name="f105" fmla="val 92"/>
                <a:gd name="f106" fmla="val 362"/>
                <a:gd name="f107" fmla="val 110"/>
                <a:gd name="f108" fmla="val 318"/>
                <a:gd name="f109" fmla="val 130"/>
                <a:gd name="f110" fmla="val 276"/>
                <a:gd name="f111" fmla="val 150"/>
                <a:gd name="f112" fmla="val 174"/>
                <a:gd name="f113" fmla="val 194"/>
                <a:gd name="f114" fmla="val 200"/>
                <a:gd name="f115" fmla="val 156"/>
                <a:gd name="f116" fmla="val 228"/>
                <a:gd name="f117" fmla="val 120"/>
                <a:gd name="f118" fmla="val 258"/>
                <a:gd name="f119" fmla="val 90"/>
                <a:gd name="f120" fmla="val 290"/>
                <a:gd name="f121" fmla="val 74"/>
                <a:gd name="f122" fmla="val 308"/>
                <a:gd name="f123" fmla="val 62"/>
                <a:gd name="f124" fmla="val 324"/>
                <a:gd name="f125" fmla="val 342"/>
                <a:gd name="f126" fmla="val 382"/>
                <a:gd name="f127" fmla="val 402"/>
                <a:gd name="f128" fmla="val 422"/>
                <a:gd name="f129" fmla="val 444"/>
                <a:gd name="f130" fmla="val 466"/>
                <a:gd name="f131" fmla="val 488"/>
                <a:gd name="f132" fmla="val 526"/>
                <a:gd name="f133" fmla="val 562"/>
                <a:gd name="f134" fmla="val 594"/>
                <a:gd name="f135" fmla="val 624"/>
                <a:gd name="f136" fmla="val 654"/>
                <a:gd name="f137" fmla="val 30"/>
                <a:gd name="f138" fmla="val 680"/>
                <a:gd name="f139" fmla="val 706"/>
                <a:gd name="f140" fmla="val 58"/>
                <a:gd name="f141" fmla="val 728"/>
                <a:gd name="f142" fmla="val 750"/>
                <a:gd name="f143" fmla="val 768"/>
                <a:gd name="f144" fmla="val 112"/>
                <a:gd name="f145" fmla="val 802"/>
                <a:gd name="f146" fmla="val 830"/>
                <a:gd name="f147" fmla="val 204"/>
                <a:gd name="f148" fmla="val 230"/>
                <a:gd name="f149" fmla="val 852"/>
                <a:gd name="f150" fmla="val 286"/>
                <a:gd name="f151" fmla="val 870"/>
                <a:gd name="f152" fmla="val 344"/>
                <a:gd name="f153" fmla="val 882"/>
                <a:gd name="f154" fmla="val 464"/>
                <a:gd name="f155" fmla="val 900"/>
                <a:gd name="f156" fmla="val 586"/>
                <a:gd name="f157" fmla="val 902"/>
                <a:gd name="f158" fmla="val 704"/>
                <a:gd name="f159" fmla="*/ f1 1 1352"/>
                <a:gd name="f160" fmla="*/ f2 1 1106"/>
                <a:gd name="f161" fmla="val f3"/>
                <a:gd name="f162" fmla="val f4"/>
                <a:gd name="f163" fmla="val f5"/>
                <a:gd name="f164" fmla="+- f163 0 f161"/>
                <a:gd name="f165" fmla="+- f162 0 f161"/>
                <a:gd name="f166" fmla="*/ f165 1 1352"/>
                <a:gd name="f167" fmla="*/ f164 1 1106"/>
                <a:gd name="f168" fmla="*/ f161 1 f166"/>
                <a:gd name="f169" fmla="*/ f162 1 f166"/>
                <a:gd name="f170" fmla="*/ f161 1 f167"/>
                <a:gd name="f171" fmla="*/ f163 1 f167"/>
                <a:gd name="f172" fmla="*/ f168 f159 1"/>
                <a:gd name="f173" fmla="*/ f169 f159 1"/>
                <a:gd name="f174" fmla="*/ f171 f160 1"/>
                <a:gd name="f175" fmla="*/ f170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2" t="f175" r="f173" b="f174"/>
              <a:pathLst>
                <a:path w="1352" h="1106">
                  <a:moveTo>
                    <a:pt x="f6" y="f5"/>
                  </a:moveTo>
                  <a:lnTo>
                    <a:pt x="f7" y="f8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" y="f44"/>
                  </a:lnTo>
                  <a:lnTo>
                    <a:pt x="f4" y="f45"/>
                  </a:lnTo>
                  <a:lnTo>
                    <a:pt x="f42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22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" y="f86"/>
                  </a:lnTo>
                  <a:lnTo>
                    <a:pt x="f87" y="f88"/>
                  </a:lnTo>
                  <a:lnTo>
                    <a:pt x="f23" y="f3"/>
                  </a:lnTo>
                  <a:lnTo>
                    <a:pt x="f89" y="f3"/>
                  </a:lnTo>
                  <a:lnTo>
                    <a:pt x="f90" y="f3"/>
                  </a:lnTo>
                  <a:lnTo>
                    <a:pt x="f91" y="f86"/>
                  </a:lnTo>
                  <a:lnTo>
                    <a:pt x="f92" y="f93"/>
                  </a:lnTo>
                  <a:lnTo>
                    <a:pt x="f39" y="f8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60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01" y="f125"/>
                  </a:lnTo>
                  <a:lnTo>
                    <a:pt x="f99" y="f106"/>
                  </a:lnTo>
                  <a:lnTo>
                    <a:pt x="f97" y="f126"/>
                  </a:lnTo>
                  <a:lnTo>
                    <a:pt x="f95" y="f127"/>
                  </a:lnTo>
                  <a:lnTo>
                    <a:pt x="f83" y="f128"/>
                  </a:lnTo>
                  <a:lnTo>
                    <a:pt x="f85" y="f129"/>
                  </a:lnTo>
                  <a:lnTo>
                    <a:pt x="f86" y="f130"/>
                  </a:lnTo>
                  <a:lnTo>
                    <a:pt x="f88" y="f131"/>
                  </a:lnTo>
                  <a:lnTo>
                    <a:pt x="f88" y="f131"/>
                  </a:lnTo>
                  <a:lnTo>
                    <a:pt x="f3" y="f132"/>
                  </a:lnTo>
                  <a:lnTo>
                    <a:pt x="f88" y="f133"/>
                  </a:lnTo>
                  <a:lnTo>
                    <a:pt x="f93" y="f134"/>
                  </a:lnTo>
                  <a:lnTo>
                    <a:pt x="f83" y="f135"/>
                  </a:lnTo>
                  <a:lnTo>
                    <a:pt x="f95" y="f136"/>
                  </a:lnTo>
                  <a:lnTo>
                    <a:pt x="f137" y="f138"/>
                  </a:lnTo>
                  <a:lnTo>
                    <a:pt x="f75" y="f139"/>
                  </a:lnTo>
                  <a:lnTo>
                    <a:pt x="f140" y="f141"/>
                  </a:lnTo>
                  <a:lnTo>
                    <a:pt x="f121" y="f142"/>
                  </a:lnTo>
                  <a:lnTo>
                    <a:pt x="f105" y="f143"/>
                  </a:lnTo>
                  <a:lnTo>
                    <a:pt x="f144" y="f90"/>
                  </a:lnTo>
                  <a:lnTo>
                    <a:pt x="f65" y="f145"/>
                  </a:lnTo>
                  <a:lnTo>
                    <a:pt x="f115" y="f89"/>
                  </a:lnTo>
                  <a:lnTo>
                    <a:pt x="f0" y="f146"/>
                  </a:lnTo>
                  <a:lnTo>
                    <a:pt x="f147" y="f7"/>
                  </a:lnTo>
                  <a:lnTo>
                    <a:pt x="f148" y="f149"/>
                  </a:lnTo>
                  <a:lnTo>
                    <a:pt x="f118" y="f21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27" y="f15"/>
                  </a:lnTo>
                  <a:lnTo>
                    <a:pt x="f154" y="f13"/>
                  </a:lnTo>
                  <a:lnTo>
                    <a:pt x="f132" y="f155"/>
                  </a:lnTo>
                  <a:lnTo>
                    <a:pt x="f156" y="f157"/>
                  </a:lnTo>
                  <a:lnTo>
                    <a:pt x="f94" y="f155"/>
                  </a:lnTo>
                  <a:lnTo>
                    <a:pt x="f158" y="f13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29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81501" y="4124206"/>
            <a:ext cx="4223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D" kern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y (body)"/>
                <a:ea typeface="Arial Unicode MS" pitchFamily="34" charset="-128"/>
                <a:cs typeface="Arial Unicode MS" pitchFamily="34" charset="-128"/>
              </a:rPr>
              <a:t>“SELAMA TIDAK ADA KETERBUKAAN, TIDAK AKAN ADA KEADILAN. KETERBUKAAN ADALAH ROH KEADILAN. KETERBUKAAN ADALAH ALAT UNTUK MELAWAN SERTA PENJAGA UTAMA DARI KETIDAKJUJURAN. KETERBUKAAN MEMBUAT “HAKIM” DIADILI SAAT IA SEDANG MENGADILI.”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D" kern="0" noProof="1">
                <a:latin typeface="Calibry (body)"/>
                <a:ea typeface="Arial Unicode MS" pitchFamily="34" charset="-128"/>
                <a:cs typeface="Arial Unicode MS" pitchFamily="34" charset="-128"/>
              </a:rPr>
              <a:t>-Jeremy Bentham-</a:t>
            </a:r>
            <a:endParaRPr lang="en-US" kern="0" noProof="1">
              <a:latin typeface="Calibry (body)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33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EB461-4BE0-488D-8FF1-FED50ACF6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17" y="1505708"/>
            <a:ext cx="4157480" cy="3846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F51EFD-4B4F-4BDA-ACDA-A1F0B03B8839}"/>
              </a:ext>
            </a:extLst>
          </p:cNvPr>
          <p:cNvSpPr txBox="1"/>
          <p:nvPr/>
        </p:nvSpPr>
        <p:spPr>
          <a:xfrm>
            <a:off x="6646537" y="2305615"/>
            <a:ext cx="411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MK 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senantiasa akan mengembangkan SIKD sesuai dengan perkembangan teknologi informasi dan kebutuhan MK;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 2019 Mahkamah Konstitusi sedang mengembangkan aplikasi dengan modul naskah dinas bertandatangan elektronik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id-ID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22F37-061B-405B-BE41-2D2691AE6637}"/>
              </a:ext>
            </a:extLst>
          </p:cNvPr>
          <p:cNvSpPr txBox="1"/>
          <p:nvPr/>
        </p:nvSpPr>
        <p:spPr>
          <a:xfrm>
            <a:off x="6646537" y="607490"/>
            <a:ext cx="4490775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PENGEMBANGAN APLIKASI SIKD</a:t>
            </a:r>
          </a:p>
        </p:txBody>
      </p: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073F9D-D674-4F76-961D-FC509C3B1714}"/>
              </a:ext>
            </a:extLst>
          </p:cNvPr>
          <p:cNvCxnSpPr/>
          <p:nvPr/>
        </p:nvCxnSpPr>
        <p:spPr>
          <a:xfrm flipV="1">
            <a:off x="6646537" y="1974077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B67EEC-DC31-40A8-B908-42B1C62F1929}"/>
              </a:ext>
            </a:extLst>
          </p:cNvPr>
          <p:cNvSpPr txBox="1"/>
          <p:nvPr/>
        </p:nvSpPr>
        <p:spPr>
          <a:xfrm>
            <a:off x="6307872" y="707366"/>
            <a:ext cx="41147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 berkas kertas harus digitalisasikan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Implemetasi sertifikat tanda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 elektronik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Pengolahan 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rsip menggunkaan aplikasi SIKD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Surat menyurat bagi para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pihak dan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khalayak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disarankan menggunakan e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berformat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digital;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 berkas (surat dinas 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epaniteran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Sekretariat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Jenderal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harus dalam format digital dan diarsipkan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Berkas yang sudah diterima dan dibaca dianggap sudah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dipahami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pengganti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paraf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Aplikasi SIKD harus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dikembangkan agar meningkatkan kinerja organisasi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DF59C-61C0-4C72-95CC-52A1B1E41597}"/>
              </a:ext>
            </a:extLst>
          </p:cNvPr>
          <p:cNvSpPr txBox="1"/>
          <p:nvPr/>
        </p:nvSpPr>
        <p:spPr>
          <a:xfrm>
            <a:off x="2559477" y="707366"/>
            <a:ext cx="5193038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KEBIJAKAN PENGELOLAAN SURAT</a:t>
            </a:r>
          </a:p>
        </p:txBody>
      </p:sp>
      <p:cxnSp>
        <p:nvCxnSpPr>
          <p:cNvPr id="15" name="Straight Connector 21">
            <a:extLst>
              <a:ext uri="{FF2B5EF4-FFF2-40B4-BE49-F238E27FC236}">
                <a16:creationId xmlns:a16="http://schemas.microsoft.com/office/drawing/2014/main" id="{E7659149-2944-482E-933B-35B61B10E489}"/>
              </a:ext>
            </a:extLst>
          </p:cNvPr>
          <p:cNvCxnSpPr/>
          <p:nvPr/>
        </p:nvCxnSpPr>
        <p:spPr>
          <a:xfrm flipV="1">
            <a:off x="2239872" y="268483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D3DB68-1ED4-4DFC-94F4-D6F6947DD4E4}"/>
              </a:ext>
            </a:extLst>
          </p:cNvPr>
          <p:cNvSpPr txBox="1"/>
          <p:nvPr/>
        </p:nvSpPr>
        <p:spPr>
          <a:xfrm>
            <a:off x="6541762" y="76190"/>
            <a:ext cx="5193038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FITUR </a:t>
            </a:r>
          </a:p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APLIKASI</a:t>
            </a:r>
          </a:p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SIKD</a:t>
            </a:r>
          </a:p>
        </p:txBody>
      </p: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00B5CE55-80ED-4516-AC2E-594783C045EA}"/>
              </a:ext>
            </a:extLst>
          </p:cNvPr>
          <p:cNvCxnSpPr/>
          <p:nvPr/>
        </p:nvCxnSpPr>
        <p:spPr>
          <a:xfrm flipV="1">
            <a:off x="6541763" y="2014089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D47358-A25C-4A7D-BAEA-53BF280547F3}"/>
              </a:ext>
            </a:extLst>
          </p:cNvPr>
          <p:cNvSpPr txBox="1"/>
          <p:nvPr/>
        </p:nvSpPr>
        <p:spPr>
          <a:xfrm>
            <a:off x="6541762" y="2202566"/>
            <a:ext cx="4490775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Pengembangan: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19783-B0C0-414E-9500-155CE900DFCA}"/>
              </a:ext>
            </a:extLst>
          </p:cNvPr>
          <p:cNvSpPr txBox="1"/>
          <p:nvPr/>
        </p:nvSpPr>
        <p:spPr>
          <a:xfrm>
            <a:off x="6541763" y="2537142"/>
            <a:ext cx="4114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Membuat draf surat dinas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Template surat</a:t>
            </a:r>
            <a:r>
              <a:rPr lang="en-ID" dirty="0"/>
              <a:t> </a:t>
            </a:r>
            <a:r>
              <a:rPr lang="id-ID" dirty="0"/>
              <a:t>dinas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i="1" dirty="0"/>
              <a:t>E-filing</a:t>
            </a:r>
            <a:r>
              <a:rPr lang="id-ID" dirty="0"/>
              <a:t> arsip digital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Monitoring usulan dan tindak lanjut berkas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Pengarsipan berkas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Pencarian arsip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Digitalisasi berkas kertas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Pengiriman surat ke unit kerja terkait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Penomoran surat</a:t>
            </a:r>
            <a:r>
              <a:rPr lang="en-ID" dirty="0"/>
              <a:t> digital;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Sertifikasi tanda</a:t>
            </a:r>
            <a:r>
              <a:rPr lang="en-ID" dirty="0"/>
              <a:t> </a:t>
            </a:r>
            <a:r>
              <a:rPr lang="id-ID" dirty="0"/>
              <a:t>tangan elektronik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Publikasi berkas elektronik</a:t>
            </a:r>
            <a:r>
              <a:rPr lang="en-ID" dirty="0"/>
              <a:t>.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FEC16-9BFF-4D2A-B88A-685990EDF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53" y="1008883"/>
            <a:ext cx="4589408" cy="44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F741D-7F0A-4CB1-AC0C-420175D48F11}"/>
              </a:ext>
            </a:extLst>
          </p:cNvPr>
          <p:cNvSpPr txBox="1"/>
          <p:nvPr/>
        </p:nvSpPr>
        <p:spPr>
          <a:xfrm>
            <a:off x="1095738" y="1371859"/>
            <a:ext cx="519303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KEBUTUHAN IMPLEMENTASI</a:t>
            </a:r>
          </a:p>
        </p:txBody>
      </p: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8C1708CB-93EE-4148-B035-6C7C2421CCCC}"/>
              </a:ext>
            </a:extLst>
          </p:cNvPr>
          <p:cNvCxnSpPr/>
          <p:nvPr/>
        </p:nvCxnSpPr>
        <p:spPr>
          <a:xfrm flipV="1">
            <a:off x="1095738" y="2777411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5CABDB-57EA-43F5-9F34-08D9D3653AC0}"/>
              </a:ext>
            </a:extLst>
          </p:cNvPr>
          <p:cNvSpPr txBox="1"/>
          <p:nvPr/>
        </p:nvSpPr>
        <p:spPr>
          <a:xfrm>
            <a:off x="5348486" y="1414732"/>
            <a:ext cx="4114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Dokumen Struktur Organisasi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Peraturan terkait Pedoman Persuratan internal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Klasifikasi dan format menomoran surat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Sertifikat tanda</a:t>
            </a:r>
            <a:r>
              <a:rPr lang="en-ID" dirty="0"/>
              <a:t> </a:t>
            </a:r>
            <a:r>
              <a:rPr lang="id-ID" dirty="0"/>
              <a:t>tangan elektronik yang diterbitkan oleh Badan Siber dan Sandi Negara (BSSN)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Kebijakan organisasi terkait implementasi </a:t>
            </a:r>
            <a:r>
              <a:rPr lang="en-ID" dirty="0"/>
              <a:t>a</a:t>
            </a:r>
            <a:r>
              <a:rPr lang="id-ID" dirty="0"/>
              <a:t>plikasi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Pedoman teknis menggunaan aplikasi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Sosialisasi kepada seluruh pegawai dalam organisasi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/>
              <a:t>Mesin </a:t>
            </a:r>
            <a:r>
              <a:rPr lang="id-ID" i="1" dirty="0"/>
              <a:t>scanner</a:t>
            </a:r>
            <a:r>
              <a:rPr lang="id-ID" dirty="0"/>
              <a:t> dengan kecepatan tinggi</a:t>
            </a:r>
            <a:r>
              <a:rPr lang="en-ID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i="1" dirty="0"/>
              <a:t>Web Server </a:t>
            </a:r>
            <a:r>
              <a:rPr lang="id-ID" dirty="0"/>
              <a:t>dan </a:t>
            </a:r>
            <a:r>
              <a:rPr lang="id-ID" i="1" dirty="0"/>
              <a:t>Database Server</a:t>
            </a:r>
            <a:r>
              <a:rPr lang="en-ID" i="1" dirty="0"/>
              <a:t>;</a:t>
            </a:r>
            <a:endParaRPr lang="id-ID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D" i="1" dirty="0"/>
              <a:t>C</a:t>
            </a:r>
            <a:r>
              <a:rPr lang="id-ID" i="1" dirty="0"/>
              <a:t>omputer client</a:t>
            </a:r>
            <a:r>
              <a:rPr lang="id-ID" dirty="0"/>
              <a:t> (</a:t>
            </a:r>
            <a:r>
              <a:rPr lang="id-ID" i="1" dirty="0"/>
              <a:t>smartphone</a:t>
            </a:r>
            <a:r>
              <a:rPr lang="id-ID" dirty="0"/>
              <a:t>, laptop dan </a:t>
            </a:r>
            <a:r>
              <a:rPr lang="id-ID" i="1" dirty="0"/>
              <a:t>desktop</a:t>
            </a:r>
            <a:r>
              <a:rPr lang="id-ID" dirty="0"/>
              <a:t>)</a:t>
            </a:r>
            <a:r>
              <a:rPr lang="en-ID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92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975DB-6D00-44A9-A7E7-555B921FE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24" y="1227061"/>
            <a:ext cx="4595509" cy="4373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A69F8-A4D1-41CD-BC37-7CE2F6B5576B}"/>
              </a:ext>
            </a:extLst>
          </p:cNvPr>
          <p:cNvSpPr txBox="1"/>
          <p:nvPr/>
        </p:nvSpPr>
        <p:spPr>
          <a:xfrm>
            <a:off x="6408412" y="180344"/>
            <a:ext cx="519303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PENGEMBANGAN SIKD DI MK</a:t>
            </a:r>
          </a:p>
        </p:txBody>
      </p: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2E4187F-98E8-40A6-A332-172CAA19B36E}"/>
              </a:ext>
            </a:extLst>
          </p:cNvPr>
          <p:cNvCxnSpPr/>
          <p:nvPr/>
        </p:nvCxnSpPr>
        <p:spPr>
          <a:xfrm flipV="1">
            <a:off x="6541514" y="1520251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1CDD2BD-24C4-40B9-B4F9-CB9F7107E20D}"/>
              </a:ext>
            </a:extLst>
          </p:cNvPr>
          <p:cNvSpPr txBox="1"/>
          <p:nvPr/>
        </p:nvSpPr>
        <p:spPr>
          <a:xfrm>
            <a:off x="6408412" y="1675287"/>
            <a:ext cx="4490775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Implementasi: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1381F-C52E-4B76-AD83-335F14E830E7}"/>
              </a:ext>
            </a:extLst>
          </p:cNvPr>
          <p:cNvSpPr txBox="1"/>
          <p:nvPr/>
        </p:nvSpPr>
        <p:spPr>
          <a:xfrm>
            <a:off x="6408411" y="2159697"/>
            <a:ext cx="4595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Penyusunan struktur organisasi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Klasifikasi berkas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Optimatisasi </a:t>
            </a:r>
            <a:r>
              <a:rPr lang="id-ID" i="1" dirty="0"/>
              <a:t>Query </a:t>
            </a:r>
            <a:r>
              <a:rPr lang="en-ID" i="1" dirty="0"/>
              <a:t>D</a:t>
            </a:r>
            <a:r>
              <a:rPr lang="id-ID" i="1" dirty="0"/>
              <a:t>atabase</a:t>
            </a:r>
            <a:r>
              <a:rPr lang="en-ID" i="1" dirty="0"/>
              <a:t>;</a:t>
            </a:r>
            <a:endParaRPr lang="id-ID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Pengembangan </a:t>
            </a:r>
            <a:r>
              <a:rPr lang="id-ID" i="1" dirty="0"/>
              <a:t>User Interface</a:t>
            </a:r>
            <a:r>
              <a:rPr lang="id-ID" dirty="0"/>
              <a:t> (UI)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TTD elektronik Tersertikasi BSSN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Draf surat</a:t>
            </a:r>
            <a:r>
              <a:rPr lang="en-ID" dirty="0"/>
              <a:t> digital;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Template surat</a:t>
            </a:r>
            <a:r>
              <a:rPr lang="en-ID" dirty="0"/>
              <a:t> digital;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Penomoran sura</a:t>
            </a:r>
            <a:r>
              <a:rPr lang="en-ID" dirty="0"/>
              <a:t>t digital;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Publikasi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digital;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i="1" dirty="0"/>
              <a:t>Virtual Private Network </a:t>
            </a:r>
            <a:r>
              <a:rPr lang="id-ID" dirty="0"/>
              <a:t>(VPN) untuk akses </a:t>
            </a:r>
            <a:r>
              <a:rPr lang="en-ID" dirty="0"/>
              <a:t>SIKD </a:t>
            </a:r>
            <a:r>
              <a:rPr lang="id-ID" dirty="0"/>
              <a:t>menggunakan </a:t>
            </a:r>
            <a:r>
              <a:rPr lang="en-ID" i="1" dirty="0"/>
              <a:t>smartphone;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/>
              <a:t>m</a:t>
            </a:r>
            <a:r>
              <a:rPr lang="id-ID" dirty="0"/>
              <a:t>-SIKD berupa mobile app</a:t>
            </a:r>
            <a:r>
              <a:rPr lang="en-ID" dirty="0"/>
              <a:t> (pada </a:t>
            </a:r>
            <a:r>
              <a:rPr lang="en-ID" i="1" dirty="0"/>
              <a:t>smartphone</a:t>
            </a:r>
            <a:r>
              <a:rPr lang="en-ID" dirty="0"/>
              <a:t>)</a:t>
            </a:r>
            <a:r>
              <a:rPr lang="id-ID" dirty="0"/>
              <a:t> </a:t>
            </a:r>
            <a:r>
              <a:rPr lang="id-ID" dirty="0">
                <a:sym typeface="Wingdings" panose="05000000000000000000" pitchFamily="2" charset="2"/>
              </a:rPr>
              <a:t></a:t>
            </a:r>
            <a:r>
              <a:rPr lang="id-ID" dirty="0"/>
              <a:t> dalam pengembangan</a:t>
            </a:r>
            <a:r>
              <a:rPr lang="en-ID" dirty="0"/>
              <a:t>;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i="1" dirty="0"/>
              <a:t>Business Intelligence  </a:t>
            </a:r>
            <a:r>
              <a:rPr lang="id-ID" dirty="0">
                <a:sym typeface="Wingdings" panose="05000000000000000000" pitchFamily="2" charset="2"/>
              </a:rPr>
              <a:t></a:t>
            </a:r>
            <a:r>
              <a:rPr lang="id-ID" dirty="0"/>
              <a:t> dalam pengembangan</a:t>
            </a:r>
            <a:r>
              <a:rPr lang="en-ID" dirty="0"/>
              <a:t>.</a:t>
            </a:r>
            <a:endParaRPr lang="id-ID" dirty="0"/>
          </a:p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44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A1AD4-CB5D-47F1-9611-3463CAACC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843" y="1795096"/>
            <a:ext cx="6692812" cy="4540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451E05-41D1-4EF0-B2FC-5EB5036D5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233" y="1112319"/>
            <a:ext cx="2054530" cy="2316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971B56-85FB-4620-B143-556D303FA2BF}"/>
              </a:ext>
            </a:extLst>
          </p:cNvPr>
          <p:cNvSpPr txBox="1"/>
          <p:nvPr/>
        </p:nvSpPr>
        <p:spPr>
          <a:xfrm>
            <a:off x="1745385" y="360820"/>
            <a:ext cx="5779539" cy="68550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3600" b="1" dirty="0">
                <a:solidFill>
                  <a:schemeClr val="accent2"/>
                </a:solidFill>
                <a:cs typeface="Arial" pitchFamily="34" charset="0"/>
              </a:rPr>
              <a:t>PENGEMBANGAN SIKD 2019</a:t>
            </a:r>
          </a:p>
        </p:txBody>
      </p: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id="{CBAA5DFF-F4A4-479F-BB6C-30A02AA3AD77}"/>
              </a:ext>
            </a:extLst>
          </p:cNvPr>
          <p:cNvCxnSpPr>
            <a:cxnSpLocks/>
          </p:cNvCxnSpPr>
          <p:nvPr/>
        </p:nvCxnSpPr>
        <p:spPr>
          <a:xfrm>
            <a:off x="1795721" y="1119809"/>
            <a:ext cx="5034027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94760-7BEF-4677-BC28-4555EE50C7B3}"/>
              </a:ext>
            </a:extLst>
          </p:cNvPr>
          <p:cNvGrpSpPr/>
          <p:nvPr/>
        </p:nvGrpSpPr>
        <p:grpSpPr>
          <a:xfrm>
            <a:off x="-168003" y="2214569"/>
            <a:ext cx="2896743" cy="1946278"/>
            <a:chOff x="1308102" y="1182254"/>
            <a:chExt cx="3101974" cy="2084171"/>
          </a:xfrm>
        </p:grpSpPr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588A92CC-A8A8-44C9-A0D7-1F993F9B9091}"/>
                </a:ext>
              </a:extLst>
            </p:cNvPr>
            <p:cNvGraphicFramePr/>
            <p:nvPr>
              <p:extLst/>
            </p:nvPr>
          </p:nvGraphicFramePr>
          <p:xfrm>
            <a:off x="1308102" y="1182254"/>
            <a:ext cx="3101974" cy="2084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DD80B86-98D9-4893-BD05-A6A2ED3002D4}"/>
                </a:ext>
              </a:extLst>
            </p:cNvPr>
            <p:cNvSpPr/>
            <p:nvPr/>
          </p:nvSpPr>
          <p:spPr>
            <a:xfrm>
              <a:off x="2240686" y="1565729"/>
              <a:ext cx="1234621" cy="1234621"/>
            </a:xfrm>
            <a:prstGeom prst="ellipse">
              <a:avLst/>
            </a:prstGeom>
            <a:solidFill>
              <a:schemeClr val="bg1"/>
            </a:solidFill>
            <a:effectLst>
              <a:outerShdw blurRad="57150" dist="101600" dir="4200000" algn="ctr" rotWithShape="0">
                <a:srgbClr val="000000">
                  <a:alpha val="3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>
                  <a:solidFill>
                    <a:schemeClr val="tx1"/>
                  </a:solidFill>
                </a:rPr>
                <a:t>51 </a:t>
              </a:r>
              <a:r>
                <a:rPr lang="id-ID" b="1" dirty="0" err="1">
                  <a:solidFill>
                    <a:schemeClr val="tx1"/>
                  </a:solidFill>
                </a:rPr>
                <a:t>Gb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E5A08CB-D0AB-41D3-8274-C3903054B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458656"/>
              </p:ext>
            </p:extLst>
          </p:nvPr>
        </p:nvGraphicFramePr>
        <p:xfrm>
          <a:off x="5551976" y="2611024"/>
          <a:ext cx="4924273" cy="330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47E6A6F5-8CA6-4502-874D-95E39740E683}"/>
              </a:ext>
            </a:extLst>
          </p:cNvPr>
          <p:cNvGrpSpPr/>
          <p:nvPr/>
        </p:nvGrpSpPr>
        <p:grpSpPr>
          <a:xfrm>
            <a:off x="291504" y="3621049"/>
            <a:ext cx="1812593" cy="1860886"/>
            <a:chOff x="210578" y="4250952"/>
            <a:chExt cx="3059446" cy="142696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3F59C0-66A6-4442-983F-31071E9DF356}"/>
                </a:ext>
              </a:extLst>
            </p:cNvPr>
            <p:cNvSpPr txBox="1"/>
            <p:nvPr/>
          </p:nvSpPr>
          <p:spPr>
            <a:xfrm>
              <a:off x="210578" y="4250952"/>
              <a:ext cx="2937089" cy="861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id-ID" b="1" dirty="0"/>
                <a:t>Pemakaian </a:t>
              </a:r>
              <a:r>
                <a:rPr lang="id-ID" b="1" dirty="0" err="1"/>
                <a:t>Storage</a:t>
              </a:r>
              <a:endParaRPr lang="en-US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1761ED-BF74-4C78-89DB-45501820A95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5664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Besaran pemakaian </a:t>
              </a:r>
              <a:r>
                <a:rPr lang="id-ID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storage</a:t>
              </a:r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untuk seluruh </a:t>
              </a:r>
              <a:r>
                <a:rPr lang="id-ID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file</a:t>
              </a:r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pada aplikasi SIKD 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75C409-0811-4A61-ABD3-7CD45F87DF7A}"/>
              </a:ext>
            </a:extLst>
          </p:cNvPr>
          <p:cNvGrpSpPr/>
          <p:nvPr/>
        </p:nvGrpSpPr>
        <p:grpSpPr>
          <a:xfrm>
            <a:off x="2242868" y="2235720"/>
            <a:ext cx="2896743" cy="1946278"/>
            <a:chOff x="1308102" y="1182254"/>
            <a:chExt cx="3101974" cy="2084171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7666E7C6-7FA1-4B29-9E0D-F95A2ACBC47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2734195"/>
                </p:ext>
              </p:extLst>
            </p:nvPr>
          </p:nvGraphicFramePr>
          <p:xfrm>
            <a:off x="1308102" y="1182254"/>
            <a:ext cx="3101974" cy="2084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94D68F8-5D4E-4ED7-B920-C311A26F4E06}"/>
                </a:ext>
              </a:extLst>
            </p:cNvPr>
            <p:cNvSpPr/>
            <p:nvPr/>
          </p:nvSpPr>
          <p:spPr>
            <a:xfrm>
              <a:off x="2240686" y="1565729"/>
              <a:ext cx="1234621" cy="1234621"/>
            </a:xfrm>
            <a:prstGeom prst="ellipse">
              <a:avLst/>
            </a:prstGeom>
            <a:solidFill>
              <a:schemeClr val="bg1"/>
            </a:solidFill>
            <a:effectLst>
              <a:outerShdw blurRad="57150" dist="101600" dir="4200000" algn="ctr" rotWithShape="0">
                <a:srgbClr val="000000">
                  <a:alpha val="3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14,872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9DD71C-F39D-4000-BA9A-728335DDC5C2}"/>
              </a:ext>
            </a:extLst>
          </p:cNvPr>
          <p:cNvGrpSpPr/>
          <p:nvPr/>
        </p:nvGrpSpPr>
        <p:grpSpPr>
          <a:xfrm>
            <a:off x="2463078" y="4175920"/>
            <a:ext cx="2214368" cy="889852"/>
            <a:chOff x="150040" y="4771092"/>
            <a:chExt cx="2937088" cy="82619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CEAFDD2-887A-40C3-AA9F-42063286ABB8}"/>
                </a:ext>
              </a:extLst>
            </p:cNvPr>
            <p:cNvSpPr txBox="1"/>
            <p:nvPr/>
          </p:nvSpPr>
          <p:spPr>
            <a:xfrm>
              <a:off x="150040" y="4771092"/>
              <a:ext cx="2937088" cy="3429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id-ID" b="1" dirty="0"/>
                <a:t>Surat Usulan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AA8BC2-5E1F-4D00-86EC-C2DC06020AC0}"/>
                </a:ext>
              </a:extLst>
            </p:cNvPr>
            <p:cNvSpPr txBox="1"/>
            <p:nvPr/>
          </p:nvSpPr>
          <p:spPr>
            <a:xfrm>
              <a:off x="524621" y="5111495"/>
              <a:ext cx="2231874" cy="48579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Jumlah Pegawai membuat persuratan  di SIKD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9DD224-FBF8-4689-B4A0-68E1CA7EF652}"/>
              </a:ext>
            </a:extLst>
          </p:cNvPr>
          <p:cNvGrpSpPr/>
          <p:nvPr/>
        </p:nvGrpSpPr>
        <p:grpSpPr>
          <a:xfrm>
            <a:off x="4783077" y="2234155"/>
            <a:ext cx="2896743" cy="1946278"/>
            <a:chOff x="1308102" y="1182254"/>
            <a:chExt cx="3101974" cy="2084171"/>
          </a:xfrm>
        </p:grpSpPr>
        <p:graphicFrame>
          <p:nvGraphicFramePr>
            <p:cNvPr id="54" name="Chart 53">
              <a:extLst>
                <a:ext uri="{FF2B5EF4-FFF2-40B4-BE49-F238E27FC236}">
                  <a16:creationId xmlns:a16="http://schemas.microsoft.com/office/drawing/2014/main" id="{92D0B1F5-86F5-4D5B-AFE5-D3547BDAB60B}"/>
                </a:ext>
              </a:extLst>
            </p:cNvPr>
            <p:cNvGraphicFramePr/>
            <p:nvPr>
              <p:extLst/>
            </p:nvPr>
          </p:nvGraphicFramePr>
          <p:xfrm>
            <a:off x="1308102" y="1182254"/>
            <a:ext cx="3101974" cy="2084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F185E7-1C3A-40AC-A3DD-C1A8D810F2EA}"/>
                </a:ext>
              </a:extLst>
            </p:cNvPr>
            <p:cNvSpPr/>
            <p:nvPr/>
          </p:nvSpPr>
          <p:spPr>
            <a:xfrm>
              <a:off x="2240686" y="1565729"/>
              <a:ext cx="1234621" cy="1234621"/>
            </a:xfrm>
            <a:prstGeom prst="ellipse">
              <a:avLst/>
            </a:prstGeom>
            <a:solidFill>
              <a:schemeClr val="bg1"/>
            </a:solidFill>
            <a:effectLst>
              <a:outerShdw blurRad="57150" dist="101600" dir="4200000" algn="ctr" rotWithShape="0">
                <a:srgbClr val="000000">
                  <a:alpha val="3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76,933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687832-B618-4678-A78D-ABC55BE8CDBF}"/>
              </a:ext>
            </a:extLst>
          </p:cNvPr>
          <p:cNvGrpSpPr/>
          <p:nvPr/>
        </p:nvGrpSpPr>
        <p:grpSpPr>
          <a:xfrm>
            <a:off x="5322687" y="3621049"/>
            <a:ext cx="1932255" cy="1448694"/>
            <a:chOff x="340730" y="4252228"/>
            <a:chExt cx="3029655" cy="134505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A89FD4D-F059-4CC4-A956-9E407CB56369}"/>
                </a:ext>
              </a:extLst>
            </p:cNvPr>
            <p:cNvSpPr txBox="1"/>
            <p:nvPr/>
          </p:nvSpPr>
          <p:spPr>
            <a:xfrm>
              <a:off x="433298" y="4252228"/>
              <a:ext cx="2937087" cy="861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id-ID" b="1" dirty="0"/>
                <a:t>Surat Tindak Lanjut</a:t>
              </a:r>
              <a:endParaRPr lang="en-US" b="1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684819-32F7-4C3B-8BAD-27F589F93D5B}"/>
                </a:ext>
              </a:extLst>
            </p:cNvPr>
            <p:cNvSpPr txBox="1"/>
            <p:nvPr/>
          </p:nvSpPr>
          <p:spPr>
            <a:xfrm>
              <a:off x="340730" y="5111494"/>
              <a:ext cx="2929294" cy="48579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Jumlah pengguna melakukan surat tindak lanjut dan disposisi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171B1B-0DAD-4CDB-9032-94DC3C280A55}"/>
              </a:ext>
            </a:extLst>
          </p:cNvPr>
          <p:cNvGrpSpPr/>
          <p:nvPr/>
        </p:nvGrpSpPr>
        <p:grpSpPr>
          <a:xfrm>
            <a:off x="7321258" y="2235190"/>
            <a:ext cx="2896743" cy="1946278"/>
            <a:chOff x="1308102" y="1182254"/>
            <a:chExt cx="3101974" cy="2084171"/>
          </a:xfrm>
        </p:grpSpPr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631A4BA5-AA23-48BF-B43D-CBA4B989D1F3}"/>
                </a:ext>
              </a:extLst>
            </p:cNvPr>
            <p:cNvGraphicFramePr/>
            <p:nvPr>
              <p:extLst/>
            </p:nvPr>
          </p:nvGraphicFramePr>
          <p:xfrm>
            <a:off x="1308102" y="1182254"/>
            <a:ext cx="3101974" cy="2084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7F94E81-E1D8-4878-9CE0-F21EEB225E1E}"/>
                </a:ext>
              </a:extLst>
            </p:cNvPr>
            <p:cNvSpPr/>
            <p:nvPr/>
          </p:nvSpPr>
          <p:spPr>
            <a:xfrm>
              <a:off x="2240686" y="1565729"/>
              <a:ext cx="1234621" cy="1234621"/>
            </a:xfrm>
            <a:prstGeom prst="ellipse">
              <a:avLst/>
            </a:prstGeom>
            <a:solidFill>
              <a:schemeClr val="bg1"/>
            </a:solidFill>
            <a:effectLst>
              <a:outerShdw blurRad="57150" dist="101600" dir="4200000" algn="ctr" rotWithShape="0">
                <a:srgbClr val="000000">
                  <a:alpha val="3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14,872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1123939-9CFD-4A1B-B175-29D0971EB1A0}"/>
              </a:ext>
            </a:extLst>
          </p:cNvPr>
          <p:cNvGrpSpPr/>
          <p:nvPr/>
        </p:nvGrpSpPr>
        <p:grpSpPr>
          <a:xfrm>
            <a:off x="7671017" y="4116117"/>
            <a:ext cx="2133894" cy="1106592"/>
            <a:chOff x="51421" y="4769885"/>
            <a:chExt cx="2937088" cy="102743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3D261A4-00C9-4298-8E11-81643E364829}"/>
                </a:ext>
              </a:extLst>
            </p:cNvPr>
            <p:cNvSpPr txBox="1"/>
            <p:nvPr/>
          </p:nvSpPr>
          <p:spPr>
            <a:xfrm>
              <a:off x="51421" y="4769885"/>
              <a:ext cx="2937088" cy="3429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id-ID" b="1" dirty="0" err="1"/>
                <a:t>File</a:t>
              </a:r>
              <a:r>
                <a:rPr lang="id-ID" b="1" dirty="0"/>
                <a:t> </a:t>
              </a:r>
              <a:r>
                <a:rPr lang="id-ID" b="1" dirty="0" err="1"/>
                <a:t>Upload</a:t>
              </a:r>
              <a:endParaRPr lang="en-US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B21122-5F6B-41E8-97D6-17D2DF6F31E9}"/>
                </a:ext>
              </a:extLst>
            </p:cNvPr>
            <p:cNvSpPr txBox="1"/>
            <p:nvPr/>
          </p:nvSpPr>
          <p:spPr>
            <a:xfrm>
              <a:off x="341008" y="5111493"/>
              <a:ext cx="2627186" cy="6858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Pegawai melakukan upload file dalam bentuk ms word, ms excel, powerpoint, pdf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B738B3-E4B0-4CAE-A91E-5C28EDBE6E9B}"/>
              </a:ext>
            </a:extLst>
          </p:cNvPr>
          <p:cNvGrpSpPr/>
          <p:nvPr/>
        </p:nvGrpSpPr>
        <p:grpSpPr>
          <a:xfrm>
            <a:off x="2404929" y="5655378"/>
            <a:ext cx="6287524" cy="497237"/>
            <a:chOff x="1812925" y="5516931"/>
            <a:chExt cx="5837723" cy="46166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B283F92-7B0F-4B4E-92DC-D59A5C3B2FE5}"/>
                </a:ext>
              </a:extLst>
            </p:cNvPr>
            <p:cNvSpPr/>
            <p:nvPr/>
          </p:nvSpPr>
          <p:spPr>
            <a:xfrm>
              <a:off x="1812925" y="5516931"/>
              <a:ext cx="5495925" cy="4616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A6779F-3121-48FF-88EE-41F1F141D090}"/>
                </a:ext>
              </a:extLst>
            </p:cNvPr>
            <p:cNvSpPr/>
            <p:nvPr/>
          </p:nvSpPr>
          <p:spPr>
            <a:xfrm>
              <a:off x="7303836" y="5516931"/>
              <a:ext cx="346812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DED5789A-54CB-43EB-8DAF-28182AAD9DCD}"/>
              </a:ext>
            </a:extLst>
          </p:cNvPr>
          <p:cNvSpPr/>
          <p:nvPr/>
        </p:nvSpPr>
        <p:spPr>
          <a:xfrm>
            <a:off x="5211344" y="5699628"/>
            <a:ext cx="969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361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B37DF6-7FE3-4160-8612-262DE7B9ADDE}"/>
              </a:ext>
            </a:extLst>
          </p:cNvPr>
          <p:cNvSpPr txBox="1"/>
          <p:nvPr/>
        </p:nvSpPr>
        <p:spPr>
          <a:xfrm>
            <a:off x="3322130" y="6113209"/>
            <a:ext cx="316338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id-ID" b="1" dirty="0"/>
              <a:t>Pengguna Aktif </a:t>
            </a:r>
            <a:endParaRPr lang="en-US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17FAB2-AF11-4E47-B03D-F5CDE1C9CDF3}"/>
              </a:ext>
            </a:extLst>
          </p:cNvPr>
          <p:cNvSpPr txBox="1"/>
          <p:nvPr/>
        </p:nvSpPr>
        <p:spPr>
          <a:xfrm>
            <a:off x="1770553" y="-66747"/>
            <a:ext cx="5193038" cy="13138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3600" b="1" dirty="0">
                <a:solidFill>
                  <a:schemeClr val="accent2"/>
                </a:solidFill>
                <a:cs typeface="Arial" pitchFamily="34" charset="0"/>
              </a:rPr>
              <a:t>LAPORAN IMPLEMENTASI SIKD DI MK</a:t>
            </a:r>
          </a:p>
        </p:txBody>
      </p:sp>
      <p:cxnSp>
        <p:nvCxnSpPr>
          <p:cNvPr id="73" name="Straight Connector 21">
            <a:extLst>
              <a:ext uri="{FF2B5EF4-FFF2-40B4-BE49-F238E27FC236}">
                <a16:creationId xmlns:a16="http://schemas.microsoft.com/office/drawing/2014/main" id="{F9621687-85E0-42DC-931F-5CF363DA073D}"/>
              </a:ext>
            </a:extLst>
          </p:cNvPr>
          <p:cNvCxnSpPr>
            <a:cxnSpLocks/>
          </p:cNvCxnSpPr>
          <p:nvPr/>
        </p:nvCxnSpPr>
        <p:spPr>
          <a:xfrm>
            <a:off x="1770554" y="1247139"/>
            <a:ext cx="5034027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C9077F-726A-4125-81EE-A0D57B5EBE1D}"/>
              </a:ext>
            </a:extLst>
          </p:cNvPr>
          <p:cNvGrpSpPr/>
          <p:nvPr/>
        </p:nvGrpSpPr>
        <p:grpSpPr>
          <a:xfrm>
            <a:off x="9761153" y="2252920"/>
            <a:ext cx="2896743" cy="1946278"/>
            <a:chOff x="1308102" y="1182254"/>
            <a:chExt cx="3101974" cy="2084171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1C236735-66B3-4B75-B878-DE9BBEBF36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2738944"/>
                </p:ext>
              </p:extLst>
            </p:nvPr>
          </p:nvGraphicFramePr>
          <p:xfrm>
            <a:off x="1308102" y="1182254"/>
            <a:ext cx="3101974" cy="2084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768D27-3DC9-4542-9754-AB645D7F5676}"/>
                </a:ext>
              </a:extLst>
            </p:cNvPr>
            <p:cNvSpPr/>
            <p:nvPr/>
          </p:nvSpPr>
          <p:spPr>
            <a:xfrm>
              <a:off x="2240686" y="1565729"/>
              <a:ext cx="1234621" cy="1234621"/>
            </a:xfrm>
            <a:prstGeom prst="ellipse">
              <a:avLst/>
            </a:prstGeom>
            <a:solidFill>
              <a:schemeClr val="bg1"/>
            </a:solidFill>
            <a:effectLst>
              <a:outerShdw blurRad="57150" dist="101600" dir="4200000" algn="ctr" rotWithShape="0">
                <a:srgbClr val="000000">
                  <a:alpha val="3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1,872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94129A-8645-4748-B9D8-F07E2F50FA1E}"/>
              </a:ext>
            </a:extLst>
          </p:cNvPr>
          <p:cNvGrpSpPr/>
          <p:nvPr/>
        </p:nvGrpSpPr>
        <p:grpSpPr>
          <a:xfrm>
            <a:off x="10058695" y="4112366"/>
            <a:ext cx="2133894" cy="1168147"/>
            <a:chOff x="51421" y="4512702"/>
            <a:chExt cx="2937088" cy="10845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2FEC732-CB90-4F5E-B53C-C864BB1B5FBA}"/>
                </a:ext>
              </a:extLst>
            </p:cNvPr>
            <p:cNvSpPr txBox="1"/>
            <p:nvPr/>
          </p:nvSpPr>
          <p:spPr>
            <a:xfrm>
              <a:off x="51421" y="4512702"/>
              <a:ext cx="2937088" cy="60009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id-ID" b="1" dirty="0"/>
                <a:t>Tanda Tangan Elektronik</a:t>
              </a:r>
              <a:endParaRPr lang="en-US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2273E3E-15A8-4EA9-A9E9-8EF613F0112D}"/>
                </a:ext>
              </a:extLst>
            </p:cNvPr>
            <p:cNvSpPr txBox="1"/>
            <p:nvPr/>
          </p:nvSpPr>
          <p:spPr>
            <a:xfrm>
              <a:off x="341008" y="5111493"/>
              <a:ext cx="2627186" cy="48579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id-ID" sz="1400" dirty="0"/>
                <a:t>Surat Dinas dengan tanda tangan elektronik 1,872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4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A0BBD1-210C-4AC0-9DCA-9980F706B802}"/>
              </a:ext>
            </a:extLst>
          </p:cNvPr>
          <p:cNvGrpSpPr/>
          <p:nvPr/>
        </p:nvGrpSpPr>
        <p:grpSpPr>
          <a:xfrm>
            <a:off x="670433" y="1359610"/>
            <a:ext cx="4289820" cy="1015663"/>
            <a:chOff x="5366054" y="3015271"/>
            <a:chExt cx="4289820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EBA5F5-BD90-4D3C-91D4-DD9AEADE3D69}"/>
                </a:ext>
              </a:extLst>
            </p:cNvPr>
            <p:cNvSpPr txBox="1"/>
            <p:nvPr/>
          </p:nvSpPr>
          <p:spPr>
            <a:xfrm>
              <a:off x="6444227" y="3255058"/>
              <a:ext cx="3211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altLang="ko-KR" sz="1600" b="1" dirty="0">
                  <a:cs typeface="Arial" pitchFamily="34" charset="0"/>
                </a:rPr>
                <a:t>Penggunaan kertas di</a:t>
              </a:r>
              <a:r>
                <a:rPr lang="en-ID" altLang="ko-KR" sz="1600" b="1" dirty="0">
                  <a:cs typeface="Arial" pitchFamily="34" charset="0"/>
                </a:rPr>
                <a:t> </a:t>
              </a:r>
              <a:r>
                <a:rPr lang="id-ID" altLang="ko-KR" sz="1600" b="1" dirty="0">
                  <a:cs typeface="Arial" pitchFamily="34" charset="0"/>
                </a:rPr>
                <a:t>lingkungan MK berkurang (</a:t>
              </a:r>
              <a:r>
                <a:rPr lang="id-ID" altLang="ko-KR" sz="1600" b="1" i="1" dirty="0">
                  <a:cs typeface="Arial" pitchFamily="34" charset="0"/>
                </a:rPr>
                <a:t>Less Paper Office)</a:t>
              </a:r>
              <a:endParaRPr lang="en-US" altLang="ko-KR" sz="16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311993-44DA-43F5-B6E2-DD2404FF9A4F}"/>
                </a:ext>
              </a:extLst>
            </p:cNvPr>
            <p:cNvSpPr txBox="1"/>
            <p:nvPr/>
          </p:nvSpPr>
          <p:spPr>
            <a:xfrm>
              <a:off x="5366054" y="301527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01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235A4A4-B759-4E44-AC9F-431462D1C801}"/>
              </a:ext>
            </a:extLst>
          </p:cNvPr>
          <p:cNvSpPr txBox="1"/>
          <p:nvPr/>
        </p:nvSpPr>
        <p:spPr>
          <a:xfrm>
            <a:off x="1748606" y="2522672"/>
            <a:ext cx="32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Pencarian dokumen menjadi lebih cepat 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8A5CE-477A-4E8F-B8FC-A8C856DB269F}"/>
              </a:ext>
            </a:extLst>
          </p:cNvPr>
          <p:cNvSpPr txBox="1"/>
          <p:nvPr/>
        </p:nvSpPr>
        <p:spPr>
          <a:xfrm>
            <a:off x="670433" y="2272688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2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C2DBB-B4FD-44A7-B99D-3867A4C8FCF1}"/>
              </a:ext>
            </a:extLst>
          </p:cNvPr>
          <p:cNvSpPr txBox="1"/>
          <p:nvPr/>
        </p:nvSpPr>
        <p:spPr>
          <a:xfrm>
            <a:off x="1748606" y="3345636"/>
            <a:ext cx="32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Mengurangi penumpukan kertas di</a:t>
            </a:r>
            <a:r>
              <a:rPr lang="en-ID" altLang="ko-KR" sz="1600" b="1" dirty="0">
                <a:cs typeface="Arial" pitchFamily="34" charset="0"/>
              </a:rPr>
              <a:t> </a:t>
            </a:r>
            <a:r>
              <a:rPr lang="id-ID" altLang="ko-KR" sz="1600" b="1" dirty="0">
                <a:cs typeface="Arial" pitchFamily="34" charset="0"/>
              </a:rPr>
              <a:t>meja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1752F6-A4F0-43BD-ACFC-85EDC6830E37}"/>
              </a:ext>
            </a:extLst>
          </p:cNvPr>
          <p:cNvSpPr txBox="1"/>
          <p:nvPr/>
        </p:nvSpPr>
        <p:spPr>
          <a:xfrm>
            <a:off x="670433" y="3160971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3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419E5D-BBA3-4D0C-A634-9D532C15E300}"/>
              </a:ext>
            </a:extLst>
          </p:cNvPr>
          <p:cNvSpPr txBox="1"/>
          <p:nvPr/>
        </p:nvSpPr>
        <p:spPr>
          <a:xfrm>
            <a:off x="1748606" y="4191584"/>
            <a:ext cx="32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Mempercepat proses koordinasi dalam organisasi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64F83E-6BC0-48F7-8D3D-674F7ED60B9C}"/>
              </a:ext>
            </a:extLst>
          </p:cNvPr>
          <p:cNvSpPr txBox="1"/>
          <p:nvPr/>
        </p:nvSpPr>
        <p:spPr>
          <a:xfrm>
            <a:off x="670433" y="4006919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4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E8C8F-651A-4773-B476-6BA830B89132}"/>
              </a:ext>
            </a:extLst>
          </p:cNvPr>
          <p:cNvSpPr txBox="1"/>
          <p:nvPr/>
        </p:nvSpPr>
        <p:spPr>
          <a:xfrm>
            <a:off x="1748606" y="4963801"/>
            <a:ext cx="32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Mempermudah</a:t>
            </a:r>
            <a:r>
              <a:rPr lang="en-ID" altLang="ko-KR" sz="1600" b="1" dirty="0">
                <a:cs typeface="Arial" pitchFamily="34" charset="0"/>
              </a:rPr>
              <a:t> </a:t>
            </a:r>
            <a:r>
              <a:rPr lang="id-ID" altLang="ko-KR" sz="1600" b="1" dirty="0">
                <a:cs typeface="Arial" pitchFamily="34" charset="0"/>
              </a:rPr>
              <a:t>pengendalian surat yang </a:t>
            </a:r>
            <a:r>
              <a:rPr lang="en-ID" altLang="ko-KR" sz="1600" b="1" dirty="0" err="1">
                <a:cs typeface="Arial" pitchFamily="34" charset="0"/>
              </a:rPr>
              <a:t>perlu</a:t>
            </a:r>
            <a:r>
              <a:rPr lang="id-ID" altLang="ko-KR" sz="1600" b="1" dirty="0">
                <a:cs typeface="Arial" pitchFamily="34" charset="0"/>
              </a:rPr>
              <a:t> ditindaklanjut</a:t>
            </a:r>
            <a:r>
              <a:rPr lang="en-ID" altLang="ko-KR" sz="1600" b="1" dirty="0" err="1">
                <a:cs typeface="Arial" pitchFamily="34" charset="0"/>
              </a:rPr>
              <a:t>i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9DD1AF-95D5-4AFC-88C2-5060B9D5A2D9}"/>
              </a:ext>
            </a:extLst>
          </p:cNvPr>
          <p:cNvSpPr txBox="1"/>
          <p:nvPr/>
        </p:nvSpPr>
        <p:spPr>
          <a:xfrm>
            <a:off x="670433" y="4779136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5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3B8DEE-4E45-4DB5-8560-99DF2BF22594}"/>
              </a:ext>
            </a:extLst>
          </p:cNvPr>
          <p:cNvSpPr txBox="1"/>
          <p:nvPr/>
        </p:nvSpPr>
        <p:spPr>
          <a:xfrm>
            <a:off x="1748606" y="5902463"/>
            <a:ext cx="32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Memudahkan</a:t>
            </a:r>
            <a:r>
              <a:rPr lang="en-ID" altLang="ko-KR" sz="1600" b="1" dirty="0">
                <a:cs typeface="Arial" pitchFamily="34" charset="0"/>
              </a:rPr>
              <a:t> </a:t>
            </a:r>
            <a:r>
              <a:rPr lang="id-ID" altLang="ko-KR" sz="1600" b="1" dirty="0">
                <a:cs typeface="Arial" pitchFamily="34" charset="0"/>
              </a:rPr>
              <a:t>melakukan monitoring tindak lanjut surat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F8624-5246-4D2A-ACBD-0EC6E10D1E6B}"/>
              </a:ext>
            </a:extLst>
          </p:cNvPr>
          <p:cNvSpPr txBox="1"/>
          <p:nvPr/>
        </p:nvSpPr>
        <p:spPr>
          <a:xfrm>
            <a:off x="670433" y="5610134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6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237E00-EDD9-489A-9B0D-7B9E4A19E464}"/>
              </a:ext>
            </a:extLst>
          </p:cNvPr>
          <p:cNvSpPr txBox="1"/>
          <p:nvPr/>
        </p:nvSpPr>
        <p:spPr>
          <a:xfrm>
            <a:off x="6893921" y="1599397"/>
            <a:ext cx="321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Meningkatkan keamanan berkas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05591-E7FE-41B2-B755-7446F5E9E92C}"/>
              </a:ext>
            </a:extLst>
          </p:cNvPr>
          <p:cNvSpPr txBox="1"/>
          <p:nvPr/>
        </p:nvSpPr>
        <p:spPr>
          <a:xfrm>
            <a:off x="5815748" y="1414732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7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96E494-DE95-4C99-849E-31A4F2B0936B}"/>
              </a:ext>
            </a:extLst>
          </p:cNvPr>
          <p:cNvSpPr txBox="1"/>
          <p:nvPr/>
        </p:nvSpPr>
        <p:spPr>
          <a:xfrm>
            <a:off x="6893921" y="2501890"/>
            <a:ext cx="321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Memudahkan penyimpanan berkas 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E5D937-C760-4103-A249-7BC103F3018B}"/>
              </a:ext>
            </a:extLst>
          </p:cNvPr>
          <p:cNvSpPr txBox="1"/>
          <p:nvPr/>
        </p:nvSpPr>
        <p:spPr>
          <a:xfrm>
            <a:off x="5815748" y="2317225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8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419EFF-B63D-4B23-8787-F0DF706A82A9}"/>
              </a:ext>
            </a:extLst>
          </p:cNvPr>
          <p:cNvSpPr txBox="1"/>
          <p:nvPr/>
        </p:nvSpPr>
        <p:spPr>
          <a:xfrm>
            <a:off x="6893921" y="3345636"/>
            <a:ext cx="321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Mudah melakukan </a:t>
            </a:r>
            <a:r>
              <a:rPr lang="id-ID" altLang="ko-KR" sz="1600" b="1" i="1" dirty="0">
                <a:cs typeface="Arial" pitchFamily="34" charset="0"/>
              </a:rPr>
              <a:t>backup</a:t>
            </a:r>
            <a:r>
              <a:rPr lang="id-ID" altLang="ko-KR" sz="1600" b="1" dirty="0">
                <a:cs typeface="Arial" pitchFamily="34" charset="0"/>
              </a:rPr>
              <a:t> </a:t>
            </a:r>
            <a:r>
              <a:rPr lang="en-ID" altLang="ko-KR" sz="1600" b="1" dirty="0" err="1">
                <a:cs typeface="Arial" pitchFamily="34" charset="0"/>
              </a:rPr>
              <a:t>berkas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B2678F-1E44-4E96-9434-5A2940D64188}"/>
              </a:ext>
            </a:extLst>
          </p:cNvPr>
          <p:cNvSpPr txBox="1"/>
          <p:nvPr/>
        </p:nvSpPr>
        <p:spPr>
          <a:xfrm>
            <a:off x="5815748" y="3160971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0</a:t>
            </a:r>
            <a:r>
              <a:rPr lang="id-ID" altLang="ko-KR" sz="6000" b="1" dirty="0">
                <a:cs typeface="Arial" pitchFamily="34" charset="0"/>
              </a:rPr>
              <a:t>9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A2B91F-F5D0-4B8F-9FD8-D701CA419171}"/>
              </a:ext>
            </a:extLst>
          </p:cNvPr>
          <p:cNvSpPr txBox="1"/>
          <p:nvPr/>
        </p:nvSpPr>
        <p:spPr>
          <a:xfrm>
            <a:off x="6893921" y="4136585"/>
            <a:ext cx="321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Mudah melakukan </a:t>
            </a:r>
            <a:r>
              <a:rPr lang="en-ID" altLang="ko-KR" sz="1600" b="1" i="1" dirty="0">
                <a:cs typeface="Arial" pitchFamily="34" charset="0"/>
              </a:rPr>
              <a:t>file-sharing</a:t>
            </a:r>
            <a:endParaRPr lang="en-US" altLang="ko-KR" sz="1600" b="1" i="1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17ECBA-85AD-49E1-BA81-8045F24447BB}"/>
              </a:ext>
            </a:extLst>
          </p:cNvPr>
          <p:cNvSpPr txBox="1"/>
          <p:nvPr/>
        </p:nvSpPr>
        <p:spPr>
          <a:xfrm>
            <a:off x="5815748" y="3951920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6000" b="1" dirty="0">
                <a:cs typeface="Arial" pitchFamily="34" charset="0"/>
              </a:rPr>
              <a:t>10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07CA2-3500-48A6-B5A0-7EE580BD196E}"/>
              </a:ext>
            </a:extLst>
          </p:cNvPr>
          <p:cNvSpPr txBox="1"/>
          <p:nvPr/>
        </p:nvSpPr>
        <p:spPr>
          <a:xfrm>
            <a:off x="6893920" y="5038533"/>
            <a:ext cx="32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Mendisiplinkan pegawai </a:t>
            </a:r>
            <a:r>
              <a:rPr lang="en-ID" altLang="ko-KR" sz="1600" b="1" dirty="0" err="1">
                <a:cs typeface="Arial" pitchFamily="34" charset="0"/>
              </a:rPr>
              <a:t>untuk</a:t>
            </a:r>
            <a:r>
              <a:rPr lang="id-ID" altLang="ko-KR" sz="1600" b="1" dirty="0">
                <a:cs typeface="Arial" pitchFamily="34" charset="0"/>
              </a:rPr>
              <a:t> menindaklanjuti surat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B8C362-3E3E-4D71-B959-7C3635818D07}"/>
              </a:ext>
            </a:extLst>
          </p:cNvPr>
          <p:cNvSpPr txBox="1"/>
          <p:nvPr/>
        </p:nvSpPr>
        <p:spPr>
          <a:xfrm>
            <a:off x="5815748" y="4823090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1</a:t>
            </a:r>
            <a:r>
              <a:rPr lang="id-ID" altLang="ko-KR" sz="6000" b="1" dirty="0">
                <a:cs typeface="Arial" pitchFamily="34" charset="0"/>
              </a:rPr>
              <a:t>1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46C79-1B84-4D9C-983E-2698F3E51469}"/>
              </a:ext>
            </a:extLst>
          </p:cNvPr>
          <p:cNvSpPr txBox="1"/>
          <p:nvPr/>
        </p:nvSpPr>
        <p:spPr>
          <a:xfrm>
            <a:off x="6893921" y="5913074"/>
            <a:ext cx="321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cs typeface="Arial" pitchFamily="34" charset="0"/>
              </a:rPr>
              <a:t>Mengurangi beban kerja</a:t>
            </a:r>
            <a:r>
              <a:rPr lang="en-ID" altLang="ko-KR" sz="1600" b="1" dirty="0">
                <a:cs typeface="Arial" pitchFamily="34" charset="0"/>
              </a:rPr>
              <a:t> </a:t>
            </a:r>
            <a:r>
              <a:rPr lang="en-ID" altLang="ko-KR" sz="1600" b="1" dirty="0" err="1">
                <a:cs typeface="Arial" pitchFamily="34" charset="0"/>
              </a:rPr>
              <a:t>penatausaha</a:t>
            </a:r>
            <a:r>
              <a:rPr lang="en-ID" altLang="ko-KR" sz="1600" b="1" dirty="0">
                <a:cs typeface="Arial" pitchFamily="34" charset="0"/>
              </a:rPr>
              <a:t> </a:t>
            </a:r>
            <a:r>
              <a:rPr lang="en-ID" altLang="ko-KR" sz="1600" b="1" dirty="0" err="1">
                <a:cs typeface="Arial" pitchFamily="34" charset="0"/>
              </a:rPr>
              <a:t>persuratan</a:t>
            </a:r>
            <a:r>
              <a:rPr lang="id-ID" altLang="ko-KR" sz="1600" b="1" dirty="0">
                <a:cs typeface="Arial" pitchFamily="34" charset="0"/>
              </a:rPr>
              <a:t> dan sekretaris</a:t>
            </a:r>
            <a:r>
              <a:rPr lang="en-ID" altLang="ko-KR" sz="1600" b="1" dirty="0">
                <a:cs typeface="Arial" pitchFamily="34" charset="0"/>
              </a:rPr>
              <a:t> </a:t>
            </a:r>
            <a:r>
              <a:rPr lang="en-ID" altLang="ko-KR" sz="1600" b="1" dirty="0" err="1">
                <a:cs typeface="Arial" pitchFamily="34" charset="0"/>
              </a:rPr>
              <a:t>pimpinan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D03E1D-F87C-4078-8007-249AA64710EB}"/>
              </a:ext>
            </a:extLst>
          </p:cNvPr>
          <p:cNvSpPr txBox="1"/>
          <p:nvPr/>
        </p:nvSpPr>
        <p:spPr>
          <a:xfrm>
            <a:off x="5815748" y="5619966"/>
            <a:ext cx="107817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6000" b="1" dirty="0">
                <a:cs typeface="Arial" pitchFamily="34" charset="0"/>
              </a:rPr>
              <a:t>1</a:t>
            </a:r>
            <a:r>
              <a:rPr lang="id-ID" altLang="ko-KR" sz="6000" b="1" dirty="0">
                <a:cs typeface="Arial" pitchFamily="34" charset="0"/>
              </a:rPr>
              <a:t>2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1BF75C-283B-412C-B162-8801FFB0E109}"/>
              </a:ext>
            </a:extLst>
          </p:cNvPr>
          <p:cNvSpPr txBox="1"/>
          <p:nvPr/>
        </p:nvSpPr>
        <p:spPr>
          <a:xfrm>
            <a:off x="1748606" y="-44414"/>
            <a:ext cx="5145315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DAMPAK POSITIF IMPLEMENTASI SIKD</a:t>
            </a:r>
          </a:p>
        </p:txBody>
      </p:sp>
      <p:cxnSp>
        <p:nvCxnSpPr>
          <p:cNvPr id="39" name="Straight Connector 21">
            <a:extLst>
              <a:ext uri="{FF2B5EF4-FFF2-40B4-BE49-F238E27FC236}">
                <a16:creationId xmlns:a16="http://schemas.microsoft.com/office/drawing/2014/main" id="{64503B2E-10E4-4A3B-A866-B00A7CDB8D03}"/>
              </a:ext>
            </a:extLst>
          </p:cNvPr>
          <p:cNvCxnSpPr>
            <a:cxnSpLocks/>
          </p:cNvCxnSpPr>
          <p:nvPr/>
        </p:nvCxnSpPr>
        <p:spPr>
          <a:xfrm>
            <a:off x="1748607" y="1387569"/>
            <a:ext cx="4869907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592E-56C1-4F9C-A5A4-17E28FD3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70136-AA34-4CE2-816C-76C94FA55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9EB8162F-891A-4DD8-A66A-485D6C69C392}"/>
              </a:ext>
            </a:extLst>
          </p:cNvPr>
          <p:cNvSpPr/>
          <p:nvPr/>
        </p:nvSpPr>
        <p:spPr>
          <a:xfrm>
            <a:off x="5167662" y="3415461"/>
            <a:ext cx="1989692" cy="1487898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balanced" dir="t"/>
          </a:scene3d>
          <a:sp3d extrusionH="457200" contourW="12700" prstMaterial="matte">
            <a:extrusionClr>
              <a:srgbClr val="FDBDC7"/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AF49BC0C-A43D-4E5A-B737-994A1C1BEBE5}"/>
              </a:ext>
            </a:extLst>
          </p:cNvPr>
          <p:cNvSpPr/>
          <p:nvPr/>
        </p:nvSpPr>
        <p:spPr>
          <a:xfrm rot="5400000">
            <a:off x="4075934" y="225176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1605AC30-9AC6-4AA4-9C5C-A4E6D0D56E81}"/>
              </a:ext>
            </a:extLst>
          </p:cNvPr>
          <p:cNvSpPr/>
          <p:nvPr/>
        </p:nvSpPr>
        <p:spPr>
          <a:xfrm rot="16200000">
            <a:off x="4075934" y="225176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A6CC41-07D0-4977-8EC1-5EC6C3DBC972}"/>
              </a:ext>
            </a:extLst>
          </p:cNvPr>
          <p:cNvSpPr txBox="1"/>
          <p:nvPr/>
        </p:nvSpPr>
        <p:spPr>
          <a:xfrm>
            <a:off x="1987838" y="2251170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Budaya Tertutup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4300ED-722D-4E1E-A1DF-0FAB84E57424}"/>
              </a:ext>
            </a:extLst>
          </p:cNvPr>
          <p:cNvSpPr txBox="1"/>
          <p:nvPr/>
        </p:nvSpPr>
        <p:spPr>
          <a:xfrm>
            <a:off x="5074184" y="458262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FROM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4555FE-E179-4660-AB2B-39B1B9338952}"/>
              </a:ext>
            </a:extLst>
          </p:cNvPr>
          <p:cNvSpPr/>
          <p:nvPr/>
        </p:nvSpPr>
        <p:spPr>
          <a:xfrm>
            <a:off x="6813080" y="236030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33BF3F-85AF-40E4-9E0B-44F33F9864F0}"/>
              </a:ext>
            </a:extLst>
          </p:cNvPr>
          <p:cNvSpPr/>
          <p:nvPr/>
        </p:nvSpPr>
        <p:spPr>
          <a:xfrm>
            <a:off x="7709104" y="3522164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9F6D69-1208-48AA-91D6-CD206A0ED1F6}"/>
              </a:ext>
            </a:extLst>
          </p:cNvPr>
          <p:cNvSpPr/>
          <p:nvPr/>
        </p:nvSpPr>
        <p:spPr>
          <a:xfrm>
            <a:off x="6813080" y="568911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A8F68A-70C3-43C0-810D-1979FD938865}"/>
              </a:ext>
            </a:extLst>
          </p:cNvPr>
          <p:cNvSpPr/>
          <p:nvPr/>
        </p:nvSpPr>
        <p:spPr>
          <a:xfrm>
            <a:off x="4918045" y="568911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866C2D5-3B90-4723-9B8D-B122DFAE96A0}"/>
              </a:ext>
            </a:extLst>
          </p:cNvPr>
          <p:cNvSpPr/>
          <p:nvPr/>
        </p:nvSpPr>
        <p:spPr>
          <a:xfrm>
            <a:off x="4918045" y="236030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E2EEAA-D461-463A-8A7C-A242110E51FC}"/>
              </a:ext>
            </a:extLst>
          </p:cNvPr>
          <p:cNvSpPr/>
          <p:nvPr/>
        </p:nvSpPr>
        <p:spPr>
          <a:xfrm>
            <a:off x="4166580" y="496368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B6C4FB-195B-4048-993B-9930D1B77A96}"/>
              </a:ext>
            </a:extLst>
          </p:cNvPr>
          <p:cNvSpPr/>
          <p:nvPr/>
        </p:nvSpPr>
        <p:spPr>
          <a:xfrm>
            <a:off x="7620062" y="47445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9C12930-877E-4E87-9FE0-DA13D2FAB300}"/>
              </a:ext>
            </a:extLst>
          </p:cNvPr>
          <p:cNvSpPr/>
          <p:nvPr/>
        </p:nvSpPr>
        <p:spPr>
          <a:xfrm>
            <a:off x="3959178" y="3522164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E5E75F-B407-4740-9B50-027EA21945F0}"/>
              </a:ext>
            </a:extLst>
          </p:cNvPr>
          <p:cNvSpPr txBox="1"/>
          <p:nvPr/>
        </p:nvSpPr>
        <p:spPr>
          <a:xfrm>
            <a:off x="6913917" y="2247414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Transparan</a:t>
            </a:r>
            <a:r>
              <a:rPr lang="en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Terbuka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6D135B-D357-48EB-B2EB-48D5EC120DCC}"/>
              </a:ext>
            </a:extLst>
          </p:cNvPr>
          <p:cNvSpPr txBox="1"/>
          <p:nvPr/>
        </p:nvSpPr>
        <p:spPr>
          <a:xfrm>
            <a:off x="1306498" y="3472862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Grey Area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6445EF-3619-4EAF-8F3B-8D0227C6BA92}"/>
              </a:ext>
            </a:extLst>
          </p:cNvPr>
          <p:cNvSpPr txBox="1"/>
          <p:nvPr/>
        </p:nvSpPr>
        <p:spPr>
          <a:xfrm>
            <a:off x="8102359" y="3499254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Clear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Area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F4D51B-55C8-4E10-BA4B-873D5E78887F}"/>
              </a:ext>
            </a:extLst>
          </p:cNvPr>
          <p:cNvSpPr txBox="1"/>
          <p:nvPr/>
        </p:nvSpPr>
        <p:spPr>
          <a:xfrm>
            <a:off x="8031730" y="4735244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Smartwork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99058B-08EC-4D93-A284-B0649341AD8C}"/>
              </a:ext>
            </a:extLst>
          </p:cNvPr>
          <p:cNvSpPr txBox="1"/>
          <p:nvPr/>
        </p:nvSpPr>
        <p:spPr>
          <a:xfrm>
            <a:off x="7340359" y="5670539"/>
            <a:ext cx="260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Terintegritas dan Interkoneksi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50C388-C53D-423F-8E97-47CAF4E9AC24}"/>
              </a:ext>
            </a:extLst>
          </p:cNvPr>
          <p:cNvSpPr txBox="1"/>
          <p:nvPr/>
        </p:nvSpPr>
        <p:spPr>
          <a:xfrm>
            <a:off x="1468738" y="4954396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Hardwork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57B232-1585-410B-B90B-9163316AE2E6}"/>
              </a:ext>
            </a:extLst>
          </p:cNvPr>
          <p:cNvSpPr txBox="1"/>
          <p:nvPr/>
        </p:nvSpPr>
        <p:spPr>
          <a:xfrm>
            <a:off x="2182627" y="5726646"/>
            <a:ext cx="260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Link Terbatas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E54A9B-6044-4BE7-A143-060851534152}"/>
              </a:ext>
            </a:extLst>
          </p:cNvPr>
          <p:cNvSpPr txBox="1"/>
          <p:nvPr/>
        </p:nvSpPr>
        <p:spPr>
          <a:xfrm>
            <a:off x="1770553" y="-66747"/>
            <a:ext cx="5193038" cy="13138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3600" b="1" dirty="0">
                <a:solidFill>
                  <a:schemeClr val="accent2"/>
                </a:solidFill>
                <a:cs typeface="Arial" pitchFamily="34" charset="0"/>
              </a:rPr>
              <a:t>IMPLIKASI PENGGUNA SIKD DI MK</a:t>
            </a:r>
          </a:p>
        </p:txBody>
      </p:sp>
      <p:cxnSp>
        <p:nvCxnSpPr>
          <p:cNvPr id="58" name="Straight Connector 21">
            <a:extLst>
              <a:ext uri="{FF2B5EF4-FFF2-40B4-BE49-F238E27FC236}">
                <a16:creationId xmlns:a16="http://schemas.microsoft.com/office/drawing/2014/main" id="{EB5492C5-3B53-4CBD-B76D-C9AA6471E263}"/>
              </a:ext>
            </a:extLst>
          </p:cNvPr>
          <p:cNvCxnSpPr>
            <a:cxnSpLocks/>
          </p:cNvCxnSpPr>
          <p:nvPr/>
        </p:nvCxnSpPr>
        <p:spPr>
          <a:xfrm>
            <a:off x="1770554" y="1247139"/>
            <a:ext cx="5034027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2415200" y="690598"/>
            <a:ext cx="7073660" cy="20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6000" b="1" dirty="0">
                <a:solidFill>
                  <a:schemeClr val="accent1"/>
                </a:solidFill>
                <a:latin typeface="Chalkduster" panose="03050602040202020205" pitchFamily="66" charset="77"/>
                <a:cs typeface="Arial" pitchFamily="34" charset="0"/>
              </a:rPr>
              <a:t>— SEKIAN —</a:t>
            </a:r>
          </a:p>
          <a:p>
            <a:pPr algn="ctr">
              <a:lnSpc>
                <a:spcPct val="110000"/>
              </a:lnSpc>
            </a:pPr>
            <a:r>
              <a:rPr lang="id-ID" altLang="ko-KR" sz="6000" b="1" dirty="0">
                <a:solidFill>
                  <a:schemeClr val="accent1"/>
                </a:solidFill>
                <a:latin typeface="Chalkduster" panose="03050602040202020205" pitchFamily="66" charset="77"/>
                <a:cs typeface="Arial" pitchFamily="34" charset="0"/>
              </a:rPr>
              <a:t>TERIMA KASIH</a:t>
            </a:r>
            <a:endParaRPr lang="en-US" altLang="ko-KR" sz="6000" b="1" dirty="0">
              <a:solidFill>
                <a:schemeClr val="accent1"/>
              </a:solidFill>
              <a:latin typeface="Chalkduster" panose="03050602040202020205" pitchFamily="66" charset="77"/>
              <a:cs typeface="Arial" pitchFamily="34" charset="0"/>
            </a:endParaRP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6C6C4B7-3910-4CB5-982E-A974AB076F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4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9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C4FD5-1360-4584-A152-0A27DA65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8A92824D-88D8-42CB-8F8E-888D3A29362D}"/>
              </a:ext>
            </a:extLst>
          </p:cNvPr>
          <p:cNvCxnSpPr>
            <a:cxnSpLocks/>
          </p:cNvCxnSpPr>
          <p:nvPr/>
        </p:nvCxnSpPr>
        <p:spPr>
          <a:xfrm flipV="1">
            <a:off x="2184946" y="3320760"/>
            <a:ext cx="8166237" cy="10824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ck Arc 11">
            <a:extLst>
              <a:ext uri="{FF2B5EF4-FFF2-40B4-BE49-F238E27FC236}">
                <a16:creationId xmlns:a16="http://schemas.microsoft.com/office/drawing/2014/main" id="{004C775F-AD95-48F5-A82B-0826322253F0}"/>
              </a:ext>
            </a:extLst>
          </p:cNvPr>
          <p:cNvSpPr/>
          <p:nvPr/>
        </p:nvSpPr>
        <p:spPr>
          <a:xfrm rot="13821050">
            <a:off x="6179673" y="1586323"/>
            <a:ext cx="246225" cy="400639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395C73D-6D47-408E-B589-B4D71D7DD3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EA99F1-0F83-DF4A-BC2C-8DF1A4FBD542}"/>
              </a:ext>
            </a:extLst>
          </p:cNvPr>
          <p:cNvSpPr/>
          <p:nvPr/>
        </p:nvSpPr>
        <p:spPr>
          <a:xfrm>
            <a:off x="4038600" y="1337940"/>
            <a:ext cx="4114800" cy="4114800"/>
          </a:xfrm>
          <a:prstGeom prst="ellipse">
            <a:avLst/>
          </a:prstGeom>
          <a:noFill/>
          <a:ln w="76200">
            <a:solidFill>
              <a:srgbClr val="CC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FBB922C-5C3F-814E-ADCE-070BD0827036}"/>
              </a:ext>
            </a:extLst>
          </p:cNvPr>
          <p:cNvSpPr/>
          <p:nvPr/>
        </p:nvSpPr>
        <p:spPr>
          <a:xfrm>
            <a:off x="4800600" y="2278616"/>
            <a:ext cx="2590800" cy="2233448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CC9933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14D819-0647-E947-B922-6B8553EE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893668"/>
            <a:ext cx="2286000" cy="11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ctr">
            <a:spAutoFit/>
          </a:bodyPr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86280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ICT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2C17C7E1-BBE6-8447-89C5-230C56A99311}"/>
              </a:ext>
            </a:extLst>
          </p:cNvPr>
          <p:cNvSpPr/>
          <p:nvPr/>
        </p:nvSpPr>
        <p:spPr>
          <a:xfrm>
            <a:off x="5029200" y="163190"/>
            <a:ext cx="2133600" cy="1839913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A20000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F163F1B-CFF4-AE43-A00F-D421C75C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44592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COMMUNI-CATION</a:t>
            </a:r>
            <a:r>
              <a:rPr lang="en-US" alt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900" b="1" i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CB87C53-13BB-794B-A0CB-E05F7FF3AC16}"/>
              </a:ext>
            </a:extLst>
          </p:cNvPr>
          <p:cNvSpPr/>
          <p:nvPr/>
        </p:nvSpPr>
        <p:spPr>
          <a:xfrm>
            <a:off x="7086600" y="1326828"/>
            <a:ext cx="2133600" cy="1839912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A20000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F44A36AF-BDEA-8549-9F95-14F51CC7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056" y="1993416"/>
            <a:ext cx="22860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endParaRPr lang="en-US" altLang="en-US" sz="1900" b="1" i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A8A295E-FA9F-D74D-8610-E612330B1B2D}"/>
              </a:ext>
            </a:extLst>
          </p:cNvPr>
          <p:cNvSpPr/>
          <p:nvPr/>
        </p:nvSpPr>
        <p:spPr>
          <a:xfrm>
            <a:off x="7086600" y="3689028"/>
            <a:ext cx="2133600" cy="1839912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FF0000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67A39061-576D-A443-852A-A257FE596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17857"/>
            <a:ext cx="228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TRUST-</a:t>
            </a:r>
          </a:p>
          <a:p>
            <a:pPr algn="ctr" eaLnBrk="0" hangingPunct="0"/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 </a:t>
            </a:r>
            <a:endParaRPr lang="en-US" altLang="en-US" sz="2200" b="1" i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707B213-AD06-C946-B71B-E823FCE6F3D7}"/>
              </a:ext>
            </a:extLst>
          </p:cNvPr>
          <p:cNvSpPr/>
          <p:nvPr/>
        </p:nvSpPr>
        <p:spPr>
          <a:xfrm>
            <a:off x="5029200" y="4766940"/>
            <a:ext cx="2133600" cy="1839913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FF0000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99638CFC-1B4F-FE40-B435-89C38663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56" y="5547002"/>
            <a:ext cx="182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endParaRPr lang="en-US" altLang="en-US" sz="2200" b="1" i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8F4D255-4882-514D-9147-2AD8057560AB}"/>
              </a:ext>
            </a:extLst>
          </p:cNvPr>
          <p:cNvSpPr/>
          <p:nvPr/>
        </p:nvSpPr>
        <p:spPr>
          <a:xfrm>
            <a:off x="2971800" y="1326828"/>
            <a:ext cx="2133600" cy="1839912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A20000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40">
            <a:extLst>
              <a:ext uri="{FF2B5EF4-FFF2-40B4-BE49-F238E27FC236}">
                <a16:creationId xmlns:a16="http://schemas.microsoft.com/office/drawing/2014/main" id="{F73185AB-9DAC-8A43-9BE9-F2EAF682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96211"/>
            <a:ext cx="2286000" cy="3847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endParaRPr lang="en-US" altLang="en-US" sz="1900" b="1" i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0D7091-DECD-A84B-9974-AC3C2C712FDE}"/>
              </a:ext>
            </a:extLst>
          </p:cNvPr>
          <p:cNvSpPr/>
          <p:nvPr/>
        </p:nvSpPr>
        <p:spPr>
          <a:xfrm>
            <a:off x="2971800" y="3689028"/>
            <a:ext cx="2133600" cy="1839912"/>
          </a:xfrm>
          <a:prstGeom prst="hexagon">
            <a:avLst>
              <a:gd name="adj" fmla="val 28412"/>
              <a:gd name="vf" fmla="val 115470"/>
            </a:avLst>
          </a:prstGeom>
          <a:solidFill>
            <a:srgbClr val="FF0000"/>
          </a:solidFill>
          <a:ln w="76200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3D4C09D7-3828-6F42-B3A4-8B4D625E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98330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endParaRPr lang="en-US" altLang="en-US" sz="2200" b="1" i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C2AF1-BAB5-4DCA-A616-E26D915DB8EB}"/>
              </a:ext>
            </a:extLst>
          </p:cNvPr>
          <p:cNvGrpSpPr/>
          <p:nvPr/>
        </p:nvGrpSpPr>
        <p:grpSpPr>
          <a:xfrm>
            <a:off x="6812506" y="994838"/>
            <a:ext cx="4104456" cy="660428"/>
            <a:chOff x="3779911" y="3638733"/>
            <a:chExt cx="1584177" cy="660428"/>
          </a:xfrm>
        </p:grpSpPr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C432CCBA-B21A-4C6D-B947-4E59F2E139EA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638733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 Zaman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3B8AC1-F0C2-4A87-B15F-64DE4D584BEE}"/>
                </a:ext>
              </a:extLst>
            </p:cNvPr>
            <p:cNvSpPr txBox="1"/>
            <p:nvPr/>
          </p:nvSpPr>
          <p:spPr>
            <a:xfrm>
              <a:off x="3779911" y="3883663"/>
              <a:ext cx="1584177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 teknologi informasi</a:t>
              </a:r>
              <a:endParaRPr lang="ko-KR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C9D2EB-7ED8-4A21-AE6A-60E1BAA8546A}"/>
              </a:ext>
            </a:extLst>
          </p:cNvPr>
          <p:cNvGrpSpPr/>
          <p:nvPr/>
        </p:nvGrpSpPr>
        <p:grpSpPr>
          <a:xfrm>
            <a:off x="6812506" y="2901332"/>
            <a:ext cx="4910792" cy="899491"/>
            <a:chOff x="3779911" y="3465178"/>
            <a:chExt cx="1584177" cy="899491"/>
          </a:xfrm>
        </p:grpSpPr>
        <p:sp>
          <p:nvSpPr>
            <p:cNvPr id="18" name="Text Placeholder 17">
              <a:extLst>
                <a:ext uri="{FF2B5EF4-FFF2-40B4-BE49-F238E27FC236}">
                  <a16:creationId xmlns:a16="http://schemas.microsoft.com/office/drawing/2014/main" id="{B6263D41-6ABC-4F50-A87A-EB5C475A10FD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465178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 Nawa Cita Pemerintah</a:t>
              </a:r>
              <a:endPara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0CA249-9FE1-4685-9BB1-E162D6CE9545}"/>
                </a:ext>
              </a:extLst>
            </p:cNvPr>
            <p:cNvSpPr txBox="1"/>
            <p:nvPr/>
          </p:nvSpPr>
          <p:spPr>
            <a:xfrm>
              <a:off x="3779911" y="3626005"/>
              <a:ext cx="1584177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Membangun Tata Kelola Pemerintah yang bersih, efektif, demokratis dan terpercaya</a:t>
              </a:r>
              <a:endParaRPr lang="ko-KR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B6A0FF-7D3A-45A8-B126-B29C71C7F8B2}"/>
              </a:ext>
            </a:extLst>
          </p:cNvPr>
          <p:cNvGrpSpPr/>
          <p:nvPr/>
        </p:nvGrpSpPr>
        <p:grpSpPr>
          <a:xfrm>
            <a:off x="6757583" y="4655239"/>
            <a:ext cx="4965715" cy="1518106"/>
            <a:chOff x="3779911" y="3580626"/>
            <a:chExt cx="1588477" cy="1518106"/>
          </a:xfrm>
        </p:grpSpPr>
        <p:sp>
          <p:nvSpPr>
            <p:cNvPr id="21" name="Text Placeholder 17">
              <a:extLst>
                <a:ext uri="{FF2B5EF4-FFF2-40B4-BE49-F238E27FC236}">
                  <a16:creationId xmlns:a16="http://schemas.microsoft.com/office/drawing/2014/main" id="{3522B3DC-9423-4746-9A5E-16254382D29B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80626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 Percepatan Reformasi Birokrasi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62F738-5F8A-439E-8622-48721D55951B}"/>
                </a:ext>
              </a:extLst>
            </p:cNvPr>
            <p:cNvSpPr txBox="1"/>
            <p:nvPr/>
          </p:nvSpPr>
          <p:spPr>
            <a:xfrm>
              <a:off x="3784211" y="3775293"/>
              <a:ext cx="158417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id-ID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 Sistem Pemerintahan Berbasis Elektronik (SPBE)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id-ID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Peningkatan Transparansi dan Akuntabilitas Aparatur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D0DCA57-B23F-4730-A9EB-C9E9ECE666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989" y="1274687"/>
            <a:ext cx="1442237" cy="39217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F3EF06-E224-439E-804A-069392980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6" y="352019"/>
            <a:ext cx="1455367" cy="18889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AD3525-E2C5-48D1-958E-1905EFC981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A742CA-00C3-4EF4-BF53-7FC002C27C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47F033-9D92-497B-9916-4716F4D0544C}"/>
              </a:ext>
            </a:extLst>
          </p:cNvPr>
          <p:cNvSpPr txBox="1"/>
          <p:nvPr/>
        </p:nvSpPr>
        <p:spPr>
          <a:xfrm>
            <a:off x="-21336" y="2578633"/>
            <a:ext cx="3419474" cy="13138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3600" b="1" dirty="0">
                <a:solidFill>
                  <a:schemeClr val="accent2"/>
                </a:solidFill>
                <a:cs typeface="Arial" pitchFamily="34" charset="0"/>
              </a:rPr>
              <a:t>LATAR BELAKANG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18092445-5BDB-4AF7-B49C-DE5410BF7EF5}"/>
              </a:ext>
            </a:extLst>
          </p:cNvPr>
          <p:cNvCxnSpPr>
            <a:cxnSpLocks/>
          </p:cNvCxnSpPr>
          <p:nvPr/>
        </p:nvCxnSpPr>
        <p:spPr>
          <a:xfrm>
            <a:off x="-1897" y="3892519"/>
            <a:ext cx="2240272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10EBB2D-CC20-46B4-91B1-E331E71FB36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43" y="4293124"/>
            <a:ext cx="2061514" cy="2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551C0-9034-4CF7-9CAD-24DFE7E4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13" y="664234"/>
            <a:ext cx="3188816" cy="1106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883136-27B8-4118-AF4B-85F506812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46" y="664234"/>
            <a:ext cx="3188816" cy="11068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EF090-D235-4BF3-AC81-3203B46A18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18" y="4280648"/>
            <a:ext cx="450302" cy="389761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6688E1B-9ECC-4C80-8D8E-70E19CCAFCBC}"/>
              </a:ext>
            </a:extLst>
          </p:cNvPr>
          <p:cNvSpPr txBox="1">
            <a:spLocks/>
          </p:cNvSpPr>
          <p:nvPr/>
        </p:nvSpPr>
        <p:spPr>
          <a:xfrm>
            <a:off x="2168291" y="891536"/>
            <a:ext cx="2616860" cy="652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ADMINISTRASI UMUM</a:t>
            </a:r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3E1CE21-EF9D-4A06-A499-58D48A21BC39}"/>
              </a:ext>
            </a:extLst>
          </p:cNvPr>
          <p:cNvSpPr txBox="1">
            <a:spLocks/>
          </p:cNvSpPr>
          <p:nvPr/>
        </p:nvSpPr>
        <p:spPr>
          <a:xfrm>
            <a:off x="7871135" y="827474"/>
            <a:ext cx="2902838" cy="652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ADMINISTRASI PERADILAN</a:t>
            </a:r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1D428C-8556-4544-9511-DD483608D4DD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5071129" y="1217665"/>
            <a:ext cx="2657017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00A9C18-CF7C-4DD4-9EE4-76D42A873A76}"/>
              </a:ext>
            </a:extLst>
          </p:cNvPr>
          <p:cNvGrpSpPr/>
          <p:nvPr/>
        </p:nvGrpSpPr>
        <p:grpSpPr>
          <a:xfrm>
            <a:off x="5241978" y="458849"/>
            <a:ext cx="2315317" cy="694753"/>
            <a:chOff x="5257250" y="347424"/>
            <a:chExt cx="2315317" cy="6947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9F26B9A-6810-4E35-BAB5-D64AEEBC8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250" y="372556"/>
              <a:ext cx="1929148" cy="669621"/>
            </a:xfrm>
            <a:prstGeom prst="rect">
              <a:avLst/>
            </a:prstGeom>
          </p:spPr>
        </p:pic>
        <p:sp>
          <p:nvSpPr>
            <p:cNvPr id="28" name="Text Placeholder 17">
              <a:extLst>
                <a:ext uri="{FF2B5EF4-FFF2-40B4-BE49-F238E27FC236}">
                  <a16:creationId xmlns:a16="http://schemas.microsoft.com/office/drawing/2014/main" id="{B1745E9B-B89D-49CB-BE3D-DC7A11B75A44}"/>
                </a:ext>
              </a:extLst>
            </p:cNvPr>
            <p:cNvSpPr txBox="1">
              <a:spLocks/>
            </p:cNvSpPr>
            <p:nvPr/>
          </p:nvSpPr>
          <p:spPr>
            <a:xfrm>
              <a:off x="5643419" y="347424"/>
              <a:ext cx="1929148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</a:t>
              </a:r>
              <a:r>
                <a:rPr lang="en-ID" sz="2800" baseline="30000" dirty="0">
                  <a:solidFill>
                    <a:schemeClr val="bg1"/>
                  </a:solidFill>
                </a:rPr>
                <a:t>5</a:t>
              </a:r>
              <a:r>
                <a:rPr lang="id-ID" sz="1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Judiciary</a:t>
              </a:r>
              <a:endParaRPr lang="en-US" sz="1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E90F54-4801-459B-9EEB-4190C9FF7BAC}"/>
              </a:ext>
            </a:extLst>
          </p:cNvPr>
          <p:cNvGrpSpPr/>
          <p:nvPr/>
        </p:nvGrpSpPr>
        <p:grpSpPr>
          <a:xfrm>
            <a:off x="7479102" y="1690777"/>
            <a:ext cx="1035170" cy="1024284"/>
            <a:chOff x="7479102" y="1690777"/>
            <a:chExt cx="1035170" cy="102428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32535F4-3014-494B-86CD-043380C53C29}"/>
                </a:ext>
              </a:extLst>
            </p:cNvPr>
            <p:cNvCxnSpPr>
              <a:cxnSpLocks/>
            </p:cNvCxnSpPr>
            <p:nvPr/>
          </p:nvCxnSpPr>
          <p:spPr>
            <a:xfrm>
              <a:off x="8505645" y="1690777"/>
              <a:ext cx="0" cy="1024284"/>
            </a:xfrm>
            <a:prstGeom prst="line">
              <a:avLst/>
            </a:prstGeom>
            <a:ln w="28575">
              <a:solidFill>
                <a:srgbClr val="44546A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C5562A9-ED53-47B3-BD49-69AC6AE40B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9102" y="2715061"/>
              <a:ext cx="1035170" cy="0"/>
            </a:xfrm>
            <a:prstGeom prst="straightConnector1">
              <a:avLst/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DD6FD-7FE9-41C6-A285-737B88B5AA1A}"/>
              </a:ext>
            </a:extLst>
          </p:cNvPr>
          <p:cNvGrpSpPr/>
          <p:nvPr/>
        </p:nvGrpSpPr>
        <p:grpSpPr>
          <a:xfrm flipH="1">
            <a:off x="4148782" y="1604513"/>
            <a:ext cx="1035171" cy="1122471"/>
            <a:chOff x="7479102" y="1592590"/>
            <a:chExt cx="1035170" cy="112247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6ECAC7-7DCA-4CF1-893F-4325D7A045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5645" y="1592590"/>
              <a:ext cx="0" cy="1122471"/>
            </a:xfrm>
            <a:prstGeom prst="line">
              <a:avLst/>
            </a:prstGeom>
            <a:ln w="28575">
              <a:solidFill>
                <a:srgbClr val="44546A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90493CB-710E-4C59-B199-9E3E3D103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9102" y="2715061"/>
              <a:ext cx="1035170" cy="0"/>
            </a:xfrm>
            <a:prstGeom prst="straightConnector1">
              <a:avLst/>
            </a:prstGeom>
            <a:ln w="28575">
              <a:solidFill>
                <a:srgbClr val="44546A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CA16CB-6040-4B15-9EA6-6643858C05BD}"/>
              </a:ext>
            </a:extLst>
          </p:cNvPr>
          <p:cNvCxnSpPr>
            <a:cxnSpLocks/>
          </p:cNvCxnSpPr>
          <p:nvPr/>
        </p:nvCxnSpPr>
        <p:spPr>
          <a:xfrm>
            <a:off x="2898472" y="1684835"/>
            <a:ext cx="0" cy="2456431"/>
          </a:xfrm>
          <a:prstGeom prst="straightConnector1">
            <a:avLst/>
          </a:prstGeom>
          <a:ln w="38100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6C02D60-7DF0-40A8-A8B0-689B4DFB5375}"/>
              </a:ext>
            </a:extLst>
          </p:cNvPr>
          <p:cNvSpPr txBox="1">
            <a:spLocks/>
          </p:cNvSpPr>
          <p:nvPr/>
        </p:nvSpPr>
        <p:spPr>
          <a:xfrm>
            <a:off x="1308194" y="5358574"/>
            <a:ext cx="1860725" cy="652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latin typeface="+mj-lt"/>
              <a:cs typeface="Arial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E6617A-591D-40D4-B0A8-C9125F44DCD7}"/>
              </a:ext>
            </a:extLst>
          </p:cNvPr>
          <p:cNvGrpSpPr/>
          <p:nvPr/>
        </p:nvGrpSpPr>
        <p:grpSpPr>
          <a:xfrm>
            <a:off x="1658850" y="4112227"/>
            <a:ext cx="2148829" cy="653886"/>
            <a:chOff x="1244786" y="4198487"/>
            <a:chExt cx="2148829" cy="65388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473E7F8-D8BF-4B2C-A66F-6DB65A11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86" y="4305934"/>
              <a:ext cx="2148829" cy="546439"/>
            </a:xfrm>
            <a:prstGeom prst="rect">
              <a:avLst/>
            </a:prstGeom>
          </p:spPr>
        </p:pic>
        <p:sp>
          <p:nvSpPr>
            <p:cNvPr id="53" name="Text Placeholder 17">
              <a:extLst>
                <a:ext uri="{FF2B5EF4-FFF2-40B4-BE49-F238E27FC236}">
                  <a16:creationId xmlns:a16="http://schemas.microsoft.com/office/drawing/2014/main" id="{F7D82349-3699-4B9D-B9E3-8116288B93EA}"/>
                </a:ext>
              </a:extLst>
            </p:cNvPr>
            <p:cNvSpPr txBox="1">
              <a:spLocks/>
            </p:cNvSpPr>
            <p:nvPr/>
          </p:nvSpPr>
          <p:spPr>
            <a:xfrm>
              <a:off x="1351178" y="4198487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E-OFFICE</a:t>
              </a:r>
              <a:endPara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07C1D4-24B1-4370-B4B6-4929A9582179}"/>
              </a:ext>
            </a:extLst>
          </p:cNvPr>
          <p:cNvGrpSpPr/>
          <p:nvPr/>
        </p:nvGrpSpPr>
        <p:grpSpPr>
          <a:xfrm>
            <a:off x="1650128" y="4700338"/>
            <a:ext cx="2148829" cy="653886"/>
            <a:chOff x="1244786" y="4198487"/>
            <a:chExt cx="2148829" cy="653886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B58FAED-446A-45BD-9444-802C5F73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86" y="4305934"/>
              <a:ext cx="2148829" cy="546439"/>
            </a:xfrm>
            <a:prstGeom prst="rect">
              <a:avLst/>
            </a:prstGeom>
          </p:spPr>
        </p:pic>
        <p:sp>
          <p:nvSpPr>
            <p:cNvPr id="68" name="Text Placeholder 17">
              <a:extLst>
                <a:ext uri="{FF2B5EF4-FFF2-40B4-BE49-F238E27FC236}">
                  <a16:creationId xmlns:a16="http://schemas.microsoft.com/office/drawing/2014/main" id="{7A77778C-2B9B-46E1-B0BD-E0A8E423D35A}"/>
                </a:ext>
              </a:extLst>
            </p:cNvPr>
            <p:cNvSpPr txBox="1">
              <a:spLocks/>
            </p:cNvSpPr>
            <p:nvPr/>
          </p:nvSpPr>
          <p:spPr>
            <a:xfrm>
              <a:off x="1351178" y="4198487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E-PLANNING</a:t>
              </a:r>
              <a:endPara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4529F83-0CCC-4D3A-952E-C5D877A7121D}"/>
              </a:ext>
            </a:extLst>
          </p:cNvPr>
          <p:cNvGrpSpPr/>
          <p:nvPr/>
        </p:nvGrpSpPr>
        <p:grpSpPr>
          <a:xfrm>
            <a:off x="1658546" y="5280603"/>
            <a:ext cx="2148829" cy="657979"/>
            <a:chOff x="1092082" y="5214463"/>
            <a:chExt cx="2148829" cy="657979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58E0BE9-E96F-438F-B003-84A403AA6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82" y="5326003"/>
              <a:ext cx="2148829" cy="546439"/>
            </a:xfrm>
            <a:prstGeom prst="rect">
              <a:avLst/>
            </a:prstGeom>
          </p:spPr>
        </p:pic>
        <p:sp>
          <p:nvSpPr>
            <p:cNvPr id="71" name="Text Placeholder 17">
              <a:extLst>
                <a:ext uri="{FF2B5EF4-FFF2-40B4-BE49-F238E27FC236}">
                  <a16:creationId xmlns:a16="http://schemas.microsoft.com/office/drawing/2014/main" id="{78160DB7-F6C0-4F73-AF1D-8D9090963B9B}"/>
                </a:ext>
              </a:extLst>
            </p:cNvPr>
            <p:cNvSpPr txBox="1">
              <a:spLocks/>
            </p:cNvSpPr>
            <p:nvPr/>
          </p:nvSpPr>
          <p:spPr>
            <a:xfrm>
              <a:off x="1181334" y="5214463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E-BUDGETING</a:t>
              </a:r>
              <a:endPara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301A3377-F16F-4F45-BDBE-63C89DCEF7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59" y="5994094"/>
            <a:ext cx="2148829" cy="546439"/>
          </a:xfrm>
          <a:prstGeom prst="rect">
            <a:avLst/>
          </a:prstGeom>
        </p:spPr>
      </p:pic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F331966B-5E1A-4E82-B1BD-C981DBA4F513}"/>
              </a:ext>
            </a:extLst>
          </p:cNvPr>
          <p:cNvSpPr txBox="1">
            <a:spLocks/>
          </p:cNvSpPr>
          <p:nvPr/>
        </p:nvSpPr>
        <p:spPr>
          <a:xfrm>
            <a:off x="1674264" y="5906633"/>
            <a:ext cx="2045146" cy="652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E-PROCUREMENT</a:t>
            </a:r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5A45E4-A32B-4898-9919-7CC48604D16D}"/>
              </a:ext>
            </a:extLst>
          </p:cNvPr>
          <p:cNvGrpSpPr/>
          <p:nvPr/>
        </p:nvGrpSpPr>
        <p:grpSpPr>
          <a:xfrm>
            <a:off x="3867283" y="4112227"/>
            <a:ext cx="1860725" cy="652256"/>
            <a:chOff x="3528662" y="4219109"/>
            <a:chExt cx="1860725" cy="652256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B127325-109E-46AB-9AB9-5CC9B0EB5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52" y="4323434"/>
              <a:ext cx="816746" cy="546439"/>
            </a:xfrm>
            <a:prstGeom prst="rect">
              <a:avLst/>
            </a:prstGeom>
          </p:spPr>
        </p:pic>
        <p:sp>
          <p:nvSpPr>
            <p:cNvPr id="76" name="Text Placeholder 17">
              <a:extLst>
                <a:ext uri="{FF2B5EF4-FFF2-40B4-BE49-F238E27FC236}">
                  <a16:creationId xmlns:a16="http://schemas.microsoft.com/office/drawing/2014/main" id="{B1740AFA-0972-4B2A-BF72-F1E7D078EC27}"/>
                </a:ext>
              </a:extLst>
            </p:cNvPr>
            <p:cNvSpPr txBox="1">
              <a:spLocks/>
            </p:cNvSpPr>
            <p:nvPr/>
          </p:nvSpPr>
          <p:spPr>
            <a:xfrm>
              <a:off x="3528662" y="421910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SIKD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5D3FB8-41C2-4C64-8AAF-8C1D29B90917}"/>
              </a:ext>
            </a:extLst>
          </p:cNvPr>
          <p:cNvGrpSpPr/>
          <p:nvPr/>
        </p:nvGrpSpPr>
        <p:grpSpPr>
          <a:xfrm>
            <a:off x="5313944" y="2226287"/>
            <a:ext cx="2045146" cy="1537631"/>
            <a:chOff x="3859715" y="4683138"/>
            <a:chExt cx="2045146" cy="153763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CB3F509-591E-4556-BE40-61F9047B5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715" y="4683138"/>
              <a:ext cx="2045146" cy="1537631"/>
            </a:xfrm>
            <a:prstGeom prst="rect">
              <a:avLst/>
            </a:prstGeom>
          </p:spPr>
        </p:pic>
        <p:sp>
          <p:nvSpPr>
            <p:cNvPr id="77" name="Text Placeholder 17">
              <a:extLst>
                <a:ext uri="{FF2B5EF4-FFF2-40B4-BE49-F238E27FC236}">
                  <a16:creationId xmlns:a16="http://schemas.microsoft.com/office/drawing/2014/main" id="{2E8AD621-378A-4347-AE15-BFA8E91416DE}"/>
                </a:ext>
              </a:extLst>
            </p:cNvPr>
            <p:cNvSpPr txBox="1">
              <a:spLocks/>
            </p:cNvSpPr>
            <p:nvPr/>
          </p:nvSpPr>
          <p:spPr>
            <a:xfrm>
              <a:off x="3955895" y="5010196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PELAKSANAAN WEWENANG     DAN KEWAJIBAN MK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107DA52-8FCC-4B52-97D5-F9A86C6B754E}"/>
              </a:ext>
            </a:extLst>
          </p:cNvPr>
          <p:cNvCxnSpPr>
            <a:cxnSpLocks/>
          </p:cNvCxnSpPr>
          <p:nvPr/>
        </p:nvCxnSpPr>
        <p:spPr>
          <a:xfrm>
            <a:off x="10391956" y="1690777"/>
            <a:ext cx="0" cy="2456431"/>
          </a:xfrm>
          <a:prstGeom prst="straightConnector1">
            <a:avLst/>
          </a:prstGeom>
          <a:ln w="38100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8D0F418-C7E5-4E07-BF5F-8C0F53970E91}"/>
              </a:ext>
            </a:extLst>
          </p:cNvPr>
          <p:cNvGrpSpPr/>
          <p:nvPr/>
        </p:nvGrpSpPr>
        <p:grpSpPr>
          <a:xfrm>
            <a:off x="9606076" y="4206349"/>
            <a:ext cx="2130939" cy="652256"/>
            <a:chOff x="9606076" y="4206349"/>
            <a:chExt cx="2130939" cy="65225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11D247A-1D05-443B-8DFC-9411957D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83" name="Text Placeholder 17">
              <a:extLst>
                <a:ext uri="{FF2B5EF4-FFF2-40B4-BE49-F238E27FC236}">
                  <a16:creationId xmlns:a16="http://schemas.microsoft.com/office/drawing/2014/main" id="{C7CC66E5-CE64-4BEE-9596-7A56B326444D}"/>
                </a:ext>
              </a:extLst>
            </p:cNvPr>
            <p:cNvSpPr txBox="1">
              <a:spLocks/>
            </p:cNvSpPr>
            <p:nvPr/>
          </p:nvSpPr>
          <p:spPr>
            <a:xfrm>
              <a:off x="9703677" y="420634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E-PERKARA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D26F24BB-2C44-4700-ADB0-C77DD0CC0C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06974" y="4366907"/>
            <a:ext cx="450302" cy="389761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9028B27-77A5-49DC-A5EB-762E7828906F}"/>
              </a:ext>
            </a:extLst>
          </p:cNvPr>
          <p:cNvGrpSpPr/>
          <p:nvPr/>
        </p:nvGrpSpPr>
        <p:grpSpPr>
          <a:xfrm>
            <a:off x="9111161" y="4594834"/>
            <a:ext cx="2130939" cy="2026754"/>
            <a:chOff x="9606076" y="4193972"/>
            <a:chExt cx="2130939" cy="664633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AB43FC6-86E8-4FF7-A185-A78C6F463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88" name="Text Placeholder 17">
              <a:extLst>
                <a:ext uri="{FF2B5EF4-FFF2-40B4-BE49-F238E27FC236}">
                  <a16:creationId xmlns:a16="http://schemas.microsoft.com/office/drawing/2014/main" id="{F6FC5208-49BC-4CB3-9F65-F6B77CE956BA}"/>
                </a:ext>
              </a:extLst>
            </p:cNvPr>
            <p:cNvSpPr txBox="1">
              <a:spLocks/>
            </p:cNvSpPr>
            <p:nvPr/>
          </p:nvSpPr>
          <p:spPr>
            <a:xfrm>
              <a:off x="9643128" y="4193972"/>
              <a:ext cx="2015497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MK MODERN       DAN TERPERCAYA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DC46583-059A-40DD-BB34-888923C1503E}"/>
              </a:ext>
            </a:extLst>
          </p:cNvPr>
          <p:cNvGrpSpPr/>
          <p:nvPr/>
        </p:nvGrpSpPr>
        <p:grpSpPr>
          <a:xfrm>
            <a:off x="6846499" y="3714643"/>
            <a:ext cx="2130939" cy="652256"/>
            <a:chOff x="9606076" y="4206349"/>
            <a:chExt cx="2130939" cy="652256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AB756E4-9BF6-4F75-90ED-D782C0C5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93" name="Text Placeholder 17">
              <a:extLst>
                <a:ext uri="{FF2B5EF4-FFF2-40B4-BE49-F238E27FC236}">
                  <a16:creationId xmlns:a16="http://schemas.microsoft.com/office/drawing/2014/main" id="{14FC44D6-6B9D-4090-900C-085954AE4E82}"/>
                </a:ext>
              </a:extLst>
            </p:cNvPr>
            <p:cNvSpPr txBox="1">
              <a:spLocks/>
            </p:cNvSpPr>
            <p:nvPr/>
          </p:nvSpPr>
          <p:spPr>
            <a:xfrm>
              <a:off x="9703677" y="420634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400" b="1" dirty="0">
                  <a:latin typeface="+mj-lt"/>
                  <a:cs typeface="Arial" pitchFamily="34" charset="0"/>
                </a:rPr>
                <a:t>PERMOHONAN ONLINE</a:t>
              </a:r>
              <a:endParaRPr lang="en-US" sz="14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42D28E-8B32-4D71-B8A6-F01DAA63D134}"/>
              </a:ext>
            </a:extLst>
          </p:cNvPr>
          <p:cNvGrpSpPr/>
          <p:nvPr/>
        </p:nvGrpSpPr>
        <p:grpSpPr>
          <a:xfrm>
            <a:off x="6866604" y="4307292"/>
            <a:ext cx="2130939" cy="652256"/>
            <a:chOff x="9606076" y="4206349"/>
            <a:chExt cx="2130939" cy="652256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83439F9-CC64-4242-9201-BCAC8237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96" name="Text Placeholder 17">
              <a:extLst>
                <a:ext uri="{FF2B5EF4-FFF2-40B4-BE49-F238E27FC236}">
                  <a16:creationId xmlns:a16="http://schemas.microsoft.com/office/drawing/2014/main" id="{2AE32D76-169C-40CB-9119-3A24709D3191}"/>
                </a:ext>
              </a:extLst>
            </p:cNvPr>
            <p:cNvSpPr txBox="1">
              <a:spLocks/>
            </p:cNvSpPr>
            <p:nvPr/>
          </p:nvSpPr>
          <p:spPr>
            <a:xfrm>
              <a:off x="9703677" y="420634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E-BRPK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5113C8A-61D6-4798-B430-0E613208B14F}"/>
              </a:ext>
            </a:extLst>
          </p:cNvPr>
          <p:cNvGrpSpPr/>
          <p:nvPr/>
        </p:nvGrpSpPr>
        <p:grpSpPr>
          <a:xfrm>
            <a:off x="6863859" y="4898195"/>
            <a:ext cx="2130939" cy="652256"/>
            <a:chOff x="9606076" y="4206349"/>
            <a:chExt cx="2130939" cy="652256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18F43C-1D73-4E13-A7AA-AAA0304F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99" name="Text Placeholder 17">
              <a:extLst>
                <a:ext uri="{FF2B5EF4-FFF2-40B4-BE49-F238E27FC236}">
                  <a16:creationId xmlns:a16="http://schemas.microsoft.com/office/drawing/2014/main" id="{408831EB-8A6A-44C7-B030-814018C1BB99}"/>
                </a:ext>
              </a:extLst>
            </p:cNvPr>
            <p:cNvSpPr txBox="1">
              <a:spLocks/>
            </p:cNvSpPr>
            <p:nvPr/>
          </p:nvSpPr>
          <p:spPr>
            <a:xfrm>
              <a:off x="9703677" y="420634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SIMPP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BCC0B20-73F7-4CA1-9D68-38399E4685B9}"/>
              </a:ext>
            </a:extLst>
          </p:cNvPr>
          <p:cNvGrpSpPr/>
          <p:nvPr/>
        </p:nvGrpSpPr>
        <p:grpSpPr>
          <a:xfrm>
            <a:off x="6861915" y="5501879"/>
            <a:ext cx="2130939" cy="652256"/>
            <a:chOff x="9606076" y="4206349"/>
            <a:chExt cx="2130939" cy="652256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B673E53-DFE4-476A-8BBA-1A86CA9F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102" name="Text Placeholder 17">
              <a:extLst>
                <a:ext uri="{FF2B5EF4-FFF2-40B4-BE49-F238E27FC236}">
                  <a16:creationId xmlns:a16="http://schemas.microsoft.com/office/drawing/2014/main" id="{0FC3342E-4BE3-464B-9781-B08A7F50CB90}"/>
                </a:ext>
              </a:extLst>
            </p:cNvPr>
            <p:cNvSpPr txBox="1">
              <a:spLocks/>
            </p:cNvSpPr>
            <p:nvPr/>
          </p:nvSpPr>
          <p:spPr>
            <a:xfrm>
              <a:off x="9703677" y="420634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2000" b="1" dirty="0">
                  <a:latin typeface="+mj-lt"/>
                  <a:cs typeface="Arial" pitchFamily="34" charset="0"/>
                </a:rPr>
                <a:t>E-MINUTASI</a:t>
              </a:r>
              <a:endParaRPr lang="en-US" sz="20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B679778-B4E9-4740-B0BB-0C51439F68EF}"/>
              </a:ext>
            </a:extLst>
          </p:cNvPr>
          <p:cNvGrpSpPr/>
          <p:nvPr/>
        </p:nvGrpSpPr>
        <p:grpSpPr>
          <a:xfrm>
            <a:off x="6869254" y="6089552"/>
            <a:ext cx="2130939" cy="652256"/>
            <a:chOff x="9606076" y="4206349"/>
            <a:chExt cx="2130939" cy="652256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DFC430FA-08FD-42EB-9A43-760FBD58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076" y="4292558"/>
              <a:ext cx="2130939" cy="566047"/>
            </a:xfrm>
            <a:prstGeom prst="rect">
              <a:avLst/>
            </a:prstGeom>
          </p:spPr>
        </p:pic>
        <p:sp>
          <p:nvSpPr>
            <p:cNvPr id="105" name="Text Placeholder 17">
              <a:extLst>
                <a:ext uri="{FF2B5EF4-FFF2-40B4-BE49-F238E27FC236}">
                  <a16:creationId xmlns:a16="http://schemas.microsoft.com/office/drawing/2014/main" id="{02815C33-0E20-46A1-BA3A-7ABBAD23085D}"/>
                </a:ext>
              </a:extLst>
            </p:cNvPr>
            <p:cNvSpPr txBox="1">
              <a:spLocks/>
            </p:cNvSpPr>
            <p:nvPr/>
          </p:nvSpPr>
          <p:spPr>
            <a:xfrm>
              <a:off x="9703677" y="4206349"/>
              <a:ext cx="1860725" cy="65225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600" b="1" dirty="0">
                  <a:latin typeface="+mj-lt"/>
                  <a:cs typeface="Arial" pitchFamily="34" charset="0"/>
                </a:rPr>
                <a:t>VIDEO CONFER</a:t>
              </a:r>
              <a:r>
                <a:rPr lang="en-ID" sz="1600" b="1" dirty="0">
                  <a:latin typeface="+mj-lt"/>
                  <a:cs typeface="Arial" pitchFamily="34" charset="0"/>
                </a:rPr>
                <a:t>E</a:t>
              </a:r>
              <a:r>
                <a:rPr lang="id-ID" sz="1600" b="1" dirty="0">
                  <a:latin typeface="+mj-lt"/>
                  <a:cs typeface="Arial" pitchFamily="34" charset="0"/>
                </a:rPr>
                <a:t>NCE</a:t>
              </a:r>
              <a:endParaRPr lang="en-US" sz="16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05D1A29E-EFE2-48EF-9C19-4AB1079702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5E20DF3-C7EE-4D67-8ABA-C6B3A285005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87E03DA-A224-479F-BE84-6C056B8AD354}"/>
              </a:ext>
            </a:extLst>
          </p:cNvPr>
          <p:cNvSpPr txBox="1"/>
          <p:nvPr/>
        </p:nvSpPr>
        <p:spPr>
          <a:xfrm>
            <a:off x="1221930" y="-181052"/>
            <a:ext cx="10229174" cy="65838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>
              <a:lnSpc>
                <a:spcPts val="4900"/>
              </a:lnSpc>
            </a:pPr>
            <a:r>
              <a:rPr lang="id-ID" altLang="ko-KR" sz="2800" b="1" dirty="0">
                <a:solidFill>
                  <a:schemeClr val="accent2"/>
                </a:solidFill>
                <a:cs typeface="Arial" pitchFamily="34" charset="0"/>
              </a:rPr>
              <a:t>PENGEMBANGAN E-GOVERNMENT MAHKAMAH KONSTITUSI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FABC5-D6BA-4E3D-A044-E16989516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14354" r="12110" b="21662"/>
          <a:stretch/>
        </p:blipFill>
        <p:spPr>
          <a:xfrm>
            <a:off x="3068157" y="392502"/>
            <a:ext cx="5825902" cy="6072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0D9A0-4227-43C1-A9C7-D52D809862E4}"/>
              </a:ext>
            </a:extLst>
          </p:cNvPr>
          <p:cNvSpPr/>
          <p:nvPr/>
        </p:nvSpPr>
        <p:spPr>
          <a:xfrm>
            <a:off x="5170687" y="4127700"/>
            <a:ext cx="5612921" cy="171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id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Mahkamah Konstitusi menerapkan</a:t>
            </a:r>
            <a:r>
              <a:rPr lang="en-ID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SIMDOK</a:t>
            </a:r>
            <a:r>
              <a:rPr lang="id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(Sistem Informasi Disposisi Elektronik) tetapi tahun 2012 diberhentikan karena implementasi tidak dapat berjalan sesuai harapan</a:t>
            </a:r>
            <a:r>
              <a:rPr lang="en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A1A8B-FCC3-4A7B-8543-753EDFE5556B}"/>
              </a:ext>
            </a:extLst>
          </p:cNvPr>
          <p:cNvSpPr/>
          <p:nvPr/>
        </p:nvSpPr>
        <p:spPr>
          <a:xfrm>
            <a:off x="831999" y="1310995"/>
            <a:ext cx="4370717" cy="20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237490" algn="l"/>
                <a:tab pos="1170305" algn="l"/>
              </a:tabLst>
            </a:pPr>
            <a:r>
              <a:rPr lang="id-ID" sz="17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Mahkamah Konstitusi mencoba menerapkan </a:t>
            </a:r>
            <a:r>
              <a:rPr lang="en-ID" sz="17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d-ID" sz="17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ID" sz="17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id-ID" sz="1700" b="1" dirty="0" err="1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ffice</a:t>
            </a:r>
            <a:r>
              <a:rPr lang="id-ID" sz="17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dikembangkan oleh </a:t>
            </a:r>
            <a:r>
              <a:rPr lang="id-ID" sz="1700" b="1" dirty="0" err="1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PT.Telkom</a:t>
            </a:r>
            <a:r>
              <a:rPr lang="id-ID" sz="17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17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namun tidak diteruskan karena tidak ada kesepakatan antara Mahkamah Konstitusi dengan PT. Telkom.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818E1-F588-428C-A243-E7469AF5F730}"/>
              </a:ext>
            </a:extLst>
          </p:cNvPr>
          <p:cNvSpPr/>
          <p:nvPr/>
        </p:nvSpPr>
        <p:spPr>
          <a:xfrm>
            <a:off x="7511322" y="1384580"/>
            <a:ext cx="4370717" cy="12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237490" algn="l"/>
                <a:tab pos="1170305" algn="l"/>
              </a:tabLst>
            </a:pPr>
            <a:r>
              <a:rPr lang="id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Mahkamah </a:t>
            </a:r>
            <a:r>
              <a:rPr lang="id-ID" dirty="0" err="1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Kontitusi</a:t>
            </a:r>
            <a:r>
              <a:rPr lang="id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menerima program SIKD dari ANRI  dan mengimplementasikan  Tahun 2017</a:t>
            </a:r>
            <a:r>
              <a:rPr lang="en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id-ID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270B6F-F1A0-49E7-951F-CD1FE9C1F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A17F4A-0C2B-42EC-B38E-563AAC872F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C2F2A7-BB0E-41B9-8AF2-3E83ACB1AA99}"/>
              </a:ext>
            </a:extLst>
          </p:cNvPr>
          <p:cNvSpPr txBox="1"/>
          <p:nvPr/>
        </p:nvSpPr>
        <p:spPr>
          <a:xfrm>
            <a:off x="1698490" y="0"/>
            <a:ext cx="4343515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IMPLEMENTASI E-OFFICE DI MK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5" name="Straight Connector 21">
            <a:extLst>
              <a:ext uri="{FF2B5EF4-FFF2-40B4-BE49-F238E27FC236}">
                <a16:creationId xmlns:a16="http://schemas.microsoft.com/office/drawing/2014/main" id="{72F7D615-28A5-4A71-A125-89B38B632D65}"/>
              </a:ext>
            </a:extLst>
          </p:cNvPr>
          <p:cNvCxnSpPr/>
          <p:nvPr/>
        </p:nvCxnSpPr>
        <p:spPr>
          <a:xfrm flipV="1">
            <a:off x="1496568" y="1339907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C4FD5-1360-4584-A152-0A27DA65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15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82772AF3-EA37-468C-A546-087DBCD1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734" y="1670021"/>
            <a:ext cx="3688118" cy="34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7F736EFF-7D7E-4F76-8351-A6DF3E8D3781}"/>
              </a:ext>
            </a:extLst>
          </p:cNvPr>
          <p:cNvSpPr txBox="1">
            <a:spLocks/>
          </p:cNvSpPr>
          <p:nvPr/>
        </p:nvSpPr>
        <p:spPr>
          <a:xfrm flipH="1">
            <a:off x="1054687" y="1854146"/>
            <a:ext cx="3359712" cy="2240075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sp>
        <p:nvSpPr>
          <p:cNvPr id="17" name="Freeform 52">
            <a:extLst>
              <a:ext uri="{FF2B5EF4-FFF2-40B4-BE49-F238E27FC236}">
                <a16:creationId xmlns:a16="http://schemas.microsoft.com/office/drawing/2014/main" id="{CC21E124-2EC5-4BA8-A2C8-603A27B233DB}"/>
              </a:ext>
            </a:extLst>
          </p:cNvPr>
          <p:cNvSpPr/>
          <p:nvPr/>
        </p:nvSpPr>
        <p:spPr>
          <a:xfrm>
            <a:off x="1054286" y="1853185"/>
            <a:ext cx="1453166" cy="224312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51">
            <a:extLst>
              <a:ext uri="{FF2B5EF4-FFF2-40B4-BE49-F238E27FC236}">
                <a16:creationId xmlns:a16="http://schemas.microsoft.com/office/drawing/2014/main" id="{E68DE8C3-B9BC-48C4-B00C-04046ED9765A}"/>
              </a:ext>
            </a:extLst>
          </p:cNvPr>
          <p:cNvSpPr/>
          <p:nvPr/>
        </p:nvSpPr>
        <p:spPr>
          <a:xfrm>
            <a:off x="2504478" y="1869308"/>
            <a:ext cx="3664137" cy="1516602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9575" h="1779443">
                <a:moveTo>
                  <a:pt x="3418711" y="1537"/>
                </a:moveTo>
                <a:cubicBezTo>
                  <a:pt x="3469264" y="24466"/>
                  <a:pt x="3432681" y="105909"/>
                  <a:pt x="3368419" y="121871"/>
                </a:cubicBezTo>
                <a:cubicBezTo>
                  <a:pt x="3315782" y="146844"/>
                  <a:pt x="3240643" y="151411"/>
                  <a:pt x="3176755" y="166181"/>
                </a:cubicBezTo>
                <a:cubicBezTo>
                  <a:pt x="3236930" y="196659"/>
                  <a:pt x="3336872" y="160680"/>
                  <a:pt x="3416930" y="157930"/>
                </a:cubicBezTo>
                <a:cubicBezTo>
                  <a:pt x="3522106" y="103071"/>
                  <a:pt x="3594377" y="68841"/>
                  <a:pt x="3701848" y="27103"/>
                </a:cubicBezTo>
                <a:cubicBezTo>
                  <a:pt x="3804830" y="-6636"/>
                  <a:pt x="3906693" y="-15839"/>
                  <a:pt x="3909575" y="58533"/>
                </a:cubicBezTo>
                <a:lnTo>
                  <a:pt x="3805270" y="99736"/>
                </a:lnTo>
                <a:cubicBezTo>
                  <a:pt x="3846572" y="108704"/>
                  <a:pt x="3885345" y="157331"/>
                  <a:pt x="3852640" y="168423"/>
                </a:cubicBezTo>
                <a:cubicBezTo>
                  <a:pt x="3662305" y="225168"/>
                  <a:pt x="3521110" y="292253"/>
                  <a:pt x="3340943" y="360744"/>
                </a:cubicBezTo>
                <a:cubicBezTo>
                  <a:pt x="3307879" y="381646"/>
                  <a:pt x="3243681" y="425574"/>
                  <a:pt x="3212947" y="436602"/>
                </a:cubicBezTo>
                <a:cubicBezTo>
                  <a:pt x="3118058" y="459638"/>
                  <a:pt x="2933306" y="422867"/>
                  <a:pt x="2793493" y="469443"/>
                </a:cubicBezTo>
                <a:cubicBezTo>
                  <a:pt x="2375946" y="693107"/>
                  <a:pt x="1173247" y="1814836"/>
                  <a:pt x="707665" y="1778584"/>
                </a:cubicBezTo>
                <a:cubicBezTo>
                  <a:pt x="527436" y="1709673"/>
                  <a:pt x="156375" y="1179586"/>
                  <a:pt x="0" y="251933"/>
                </a:cubicBezTo>
                <a:lnTo>
                  <a:pt x="723568" y="410960"/>
                </a:lnTo>
                <a:cubicBezTo>
                  <a:pt x="765975" y="694556"/>
                  <a:pt x="887896" y="962250"/>
                  <a:pt x="906449" y="1110675"/>
                </a:cubicBezTo>
                <a:cubicBezTo>
                  <a:pt x="1285642" y="963121"/>
                  <a:pt x="2226306" y="411031"/>
                  <a:pt x="2601164" y="209450"/>
                </a:cubicBezTo>
                <a:cubicBezTo>
                  <a:pt x="2826145" y="18599"/>
                  <a:pt x="3014053" y="22756"/>
                  <a:pt x="3107886" y="44315"/>
                </a:cubicBezTo>
                <a:cubicBezTo>
                  <a:pt x="3172104" y="52270"/>
                  <a:pt x="3315915" y="-10491"/>
                  <a:pt x="3418711" y="15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628FC-2A86-406E-A1D5-4555F05CD65E}"/>
              </a:ext>
            </a:extLst>
          </p:cNvPr>
          <p:cNvSpPr txBox="1"/>
          <p:nvPr/>
        </p:nvSpPr>
        <p:spPr>
          <a:xfrm>
            <a:off x="6623174" y="3252480"/>
            <a:ext cx="4114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 Informasi Kearsipan Dinamis yang selanjutnya disingkat SIKD adalah pengelolaan dokumen/arsip sejak penciptaan hingga penyusutan arsip yang dilaks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nakan dengan menggunakan teknologi informasi dan komunikasi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268713-E0E6-4A77-8159-292AF7DEB7EE}"/>
              </a:ext>
            </a:extLst>
          </p:cNvPr>
          <p:cNvSpPr txBox="1"/>
          <p:nvPr/>
        </p:nvSpPr>
        <p:spPr>
          <a:xfrm>
            <a:off x="6623174" y="1726312"/>
            <a:ext cx="5155996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PENGERTIAN SIKD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8A92824D-88D8-42CB-8F8E-888D3A29362D}"/>
              </a:ext>
            </a:extLst>
          </p:cNvPr>
          <p:cNvCxnSpPr/>
          <p:nvPr/>
        </p:nvCxnSpPr>
        <p:spPr>
          <a:xfrm flipV="1">
            <a:off x="6646538" y="324330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자유형: 도형 83">
            <a:extLst>
              <a:ext uri="{FF2B5EF4-FFF2-40B4-BE49-F238E27FC236}">
                <a16:creationId xmlns:a16="http://schemas.microsoft.com/office/drawing/2014/main" id="{95EB69A1-1F69-4E0B-BD9C-14E41CC05860}"/>
              </a:ext>
            </a:extLst>
          </p:cNvPr>
          <p:cNvSpPr/>
          <p:nvPr/>
        </p:nvSpPr>
        <p:spPr>
          <a:xfrm>
            <a:off x="5299938" y="1783491"/>
            <a:ext cx="701440" cy="451530"/>
          </a:xfrm>
          <a:custGeom>
            <a:avLst/>
            <a:gdLst>
              <a:gd name="connsiteX0" fmla="*/ 777452 w 1304042"/>
              <a:gd name="connsiteY0" fmla="*/ 1500 h 516840"/>
              <a:gd name="connsiteX1" fmla="*/ 723499 w 1304042"/>
              <a:gd name="connsiteY1" fmla="*/ 118893 h 516840"/>
              <a:gd name="connsiteX2" fmla="*/ 517886 w 1304042"/>
              <a:gd name="connsiteY2" fmla="*/ 162121 h 516840"/>
              <a:gd name="connsiteX3" fmla="*/ 775541 w 1304042"/>
              <a:gd name="connsiteY3" fmla="*/ 154071 h 516840"/>
              <a:gd name="connsiteX4" fmla="*/ 1081196 w 1304042"/>
              <a:gd name="connsiteY4" fmla="*/ 26441 h 516840"/>
              <a:gd name="connsiteX5" fmla="*/ 1304042 w 1304042"/>
              <a:gd name="connsiteY5" fmla="*/ 57103 h 516840"/>
              <a:gd name="connsiteX6" fmla="*/ 1192146 w 1304042"/>
              <a:gd name="connsiteY6" fmla="*/ 97299 h 516840"/>
              <a:gd name="connsiteX7" fmla="*/ 1242963 w 1304042"/>
              <a:gd name="connsiteY7" fmla="*/ 164308 h 516840"/>
              <a:gd name="connsiteX8" fmla="*/ 694024 w 1304042"/>
              <a:gd name="connsiteY8" fmla="*/ 351930 h 516840"/>
              <a:gd name="connsiteX9" fmla="*/ 556712 w 1304042"/>
              <a:gd name="connsiteY9" fmla="*/ 425935 h 516840"/>
              <a:gd name="connsiteX10" fmla="*/ 106729 w 1304042"/>
              <a:gd name="connsiteY10" fmla="*/ 457973 h 516840"/>
              <a:gd name="connsiteX11" fmla="*/ 13269 w 1304042"/>
              <a:gd name="connsiteY11" fmla="*/ 508663 h 516840"/>
              <a:gd name="connsiteX12" fmla="*/ 0 w 1304042"/>
              <a:gd name="connsiteY12" fmla="*/ 516840 h 516840"/>
              <a:gd name="connsiteX13" fmla="*/ 0 w 1304042"/>
              <a:gd name="connsiteY13" fmla="*/ 137107 h 516840"/>
              <a:gd name="connsiteX14" fmla="*/ 73006 w 1304042"/>
              <a:gd name="connsiteY14" fmla="*/ 97655 h 516840"/>
              <a:gd name="connsiteX15" fmla="*/ 444004 w 1304042"/>
              <a:gd name="connsiteY15" fmla="*/ 43232 h 516840"/>
              <a:gd name="connsiteX16" fmla="*/ 777452 w 1304042"/>
              <a:gd name="connsiteY16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081196 w 1256079"/>
              <a:gd name="connsiteY4" fmla="*/ 26441 h 516840"/>
              <a:gd name="connsiteX5" fmla="*/ 1192146 w 1256079"/>
              <a:gd name="connsiteY5" fmla="*/ 97299 h 516840"/>
              <a:gd name="connsiteX6" fmla="*/ 1242963 w 1256079"/>
              <a:gd name="connsiteY6" fmla="*/ 164308 h 516840"/>
              <a:gd name="connsiteX7" fmla="*/ 694024 w 1256079"/>
              <a:gd name="connsiteY7" fmla="*/ 351930 h 516840"/>
              <a:gd name="connsiteX8" fmla="*/ 556712 w 1256079"/>
              <a:gd name="connsiteY8" fmla="*/ 425935 h 516840"/>
              <a:gd name="connsiteX9" fmla="*/ 106729 w 1256079"/>
              <a:gd name="connsiteY9" fmla="*/ 457973 h 516840"/>
              <a:gd name="connsiteX10" fmla="*/ 13269 w 1256079"/>
              <a:gd name="connsiteY10" fmla="*/ 508663 h 516840"/>
              <a:gd name="connsiteX11" fmla="*/ 0 w 1256079"/>
              <a:gd name="connsiteY11" fmla="*/ 516840 h 516840"/>
              <a:gd name="connsiteX12" fmla="*/ 0 w 1256079"/>
              <a:gd name="connsiteY12" fmla="*/ 137107 h 516840"/>
              <a:gd name="connsiteX13" fmla="*/ 73006 w 1256079"/>
              <a:gd name="connsiteY13" fmla="*/ 97655 h 516840"/>
              <a:gd name="connsiteX14" fmla="*/ 444004 w 1256079"/>
              <a:gd name="connsiteY14" fmla="*/ 43232 h 516840"/>
              <a:gd name="connsiteX15" fmla="*/ 777452 w 1256079"/>
              <a:gd name="connsiteY15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192146 w 1256079"/>
              <a:gd name="connsiteY4" fmla="*/ 97299 h 516840"/>
              <a:gd name="connsiteX5" fmla="*/ 1242963 w 1256079"/>
              <a:gd name="connsiteY5" fmla="*/ 164308 h 516840"/>
              <a:gd name="connsiteX6" fmla="*/ 694024 w 1256079"/>
              <a:gd name="connsiteY6" fmla="*/ 351930 h 516840"/>
              <a:gd name="connsiteX7" fmla="*/ 556712 w 1256079"/>
              <a:gd name="connsiteY7" fmla="*/ 425935 h 516840"/>
              <a:gd name="connsiteX8" fmla="*/ 106729 w 1256079"/>
              <a:gd name="connsiteY8" fmla="*/ 457973 h 516840"/>
              <a:gd name="connsiteX9" fmla="*/ 13269 w 1256079"/>
              <a:gd name="connsiteY9" fmla="*/ 508663 h 516840"/>
              <a:gd name="connsiteX10" fmla="*/ 0 w 1256079"/>
              <a:gd name="connsiteY10" fmla="*/ 516840 h 516840"/>
              <a:gd name="connsiteX11" fmla="*/ 0 w 1256079"/>
              <a:gd name="connsiteY11" fmla="*/ 137107 h 516840"/>
              <a:gd name="connsiteX12" fmla="*/ 73006 w 1256079"/>
              <a:gd name="connsiteY12" fmla="*/ 97655 h 516840"/>
              <a:gd name="connsiteX13" fmla="*/ 444004 w 1256079"/>
              <a:gd name="connsiteY13" fmla="*/ 43232 h 516840"/>
              <a:gd name="connsiteX14" fmla="*/ 777452 w 1256079"/>
              <a:gd name="connsiteY14" fmla="*/ 1500 h 516840"/>
              <a:gd name="connsiteX0" fmla="*/ 777452 w 1243337"/>
              <a:gd name="connsiteY0" fmla="*/ 1500 h 516840"/>
              <a:gd name="connsiteX1" fmla="*/ 723499 w 1243337"/>
              <a:gd name="connsiteY1" fmla="*/ 118893 h 516840"/>
              <a:gd name="connsiteX2" fmla="*/ 517886 w 1243337"/>
              <a:gd name="connsiteY2" fmla="*/ 162121 h 516840"/>
              <a:gd name="connsiteX3" fmla="*/ 775541 w 1243337"/>
              <a:gd name="connsiteY3" fmla="*/ 154071 h 516840"/>
              <a:gd name="connsiteX4" fmla="*/ 1242963 w 1243337"/>
              <a:gd name="connsiteY4" fmla="*/ 164308 h 516840"/>
              <a:gd name="connsiteX5" fmla="*/ 694024 w 1243337"/>
              <a:gd name="connsiteY5" fmla="*/ 351930 h 516840"/>
              <a:gd name="connsiteX6" fmla="*/ 556712 w 1243337"/>
              <a:gd name="connsiteY6" fmla="*/ 425935 h 516840"/>
              <a:gd name="connsiteX7" fmla="*/ 106729 w 1243337"/>
              <a:gd name="connsiteY7" fmla="*/ 457973 h 516840"/>
              <a:gd name="connsiteX8" fmla="*/ 13269 w 1243337"/>
              <a:gd name="connsiteY8" fmla="*/ 508663 h 516840"/>
              <a:gd name="connsiteX9" fmla="*/ 0 w 1243337"/>
              <a:gd name="connsiteY9" fmla="*/ 516840 h 516840"/>
              <a:gd name="connsiteX10" fmla="*/ 0 w 1243337"/>
              <a:gd name="connsiteY10" fmla="*/ 137107 h 516840"/>
              <a:gd name="connsiteX11" fmla="*/ 73006 w 1243337"/>
              <a:gd name="connsiteY11" fmla="*/ 97655 h 516840"/>
              <a:gd name="connsiteX12" fmla="*/ 444004 w 1243337"/>
              <a:gd name="connsiteY12" fmla="*/ 43232 h 516840"/>
              <a:gd name="connsiteX13" fmla="*/ 777452 w 1243337"/>
              <a:gd name="connsiteY13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775541 w 802897"/>
              <a:gd name="connsiteY3" fmla="*/ 154071 h 516840"/>
              <a:gd name="connsiteX4" fmla="*/ 694024 w 802897"/>
              <a:gd name="connsiteY4" fmla="*/ 351930 h 516840"/>
              <a:gd name="connsiteX5" fmla="*/ 556712 w 802897"/>
              <a:gd name="connsiteY5" fmla="*/ 425935 h 516840"/>
              <a:gd name="connsiteX6" fmla="*/ 106729 w 802897"/>
              <a:gd name="connsiteY6" fmla="*/ 457973 h 516840"/>
              <a:gd name="connsiteX7" fmla="*/ 13269 w 802897"/>
              <a:gd name="connsiteY7" fmla="*/ 508663 h 516840"/>
              <a:gd name="connsiteX8" fmla="*/ 0 w 802897"/>
              <a:gd name="connsiteY8" fmla="*/ 516840 h 516840"/>
              <a:gd name="connsiteX9" fmla="*/ 0 w 802897"/>
              <a:gd name="connsiteY9" fmla="*/ 137107 h 516840"/>
              <a:gd name="connsiteX10" fmla="*/ 73006 w 802897"/>
              <a:gd name="connsiteY10" fmla="*/ 97655 h 516840"/>
              <a:gd name="connsiteX11" fmla="*/ 444004 w 802897"/>
              <a:gd name="connsiteY11" fmla="*/ 43232 h 516840"/>
              <a:gd name="connsiteX12" fmla="*/ 777452 w 802897"/>
              <a:gd name="connsiteY12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694024 w 802897"/>
              <a:gd name="connsiteY3" fmla="*/ 351930 h 516840"/>
              <a:gd name="connsiteX4" fmla="*/ 556712 w 802897"/>
              <a:gd name="connsiteY4" fmla="*/ 425935 h 516840"/>
              <a:gd name="connsiteX5" fmla="*/ 106729 w 802897"/>
              <a:gd name="connsiteY5" fmla="*/ 457973 h 516840"/>
              <a:gd name="connsiteX6" fmla="*/ 13269 w 802897"/>
              <a:gd name="connsiteY6" fmla="*/ 508663 h 516840"/>
              <a:gd name="connsiteX7" fmla="*/ 0 w 802897"/>
              <a:gd name="connsiteY7" fmla="*/ 516840 h 516840"/>
              <a:gd name="connsiteX8" fmla="*/ 0 w 802897"/>
              <a:gd name="connsiteY8" fmla="*/ 137107 h 516840"/>
              <a:gd name="connsiteX9" fmla="*/ 73006 w 802897"/>
              <a:gd name="connsiteY9" fmla="*/ 97655 h 516840"/>
              <a:gd name="connsiteX10" fmla="*/ 444004 w 802897"/>
              <a:gd name="connsiteY10" fmla="*/ 43232 h 516840"/>
              <a:gd name="connsiteX11" fmla="*/ 777452 w 802897"/>
              <a:gd name="connsiteY11" fmla="*/ 1500 h 5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97" h="516840">
                <a:moveTo>
                  <a:pt x="777452" y="1500"/>
                </a:moveTo>
                <a:cubicBezTo>
                  <a:pt x="831684" y="23868"/>
                  <a:pt x="792439" y="103321"/>
                  <a:pt x="723499" y="118893"/>
                </a:cubicBezTo>
                <a:cubicBezTo>
                  <a:pt x="667031" y="143256"/>
                  <a:pt x="586424" y="147712"/>
                  <a:pt x="517886" y="162121"/>
                </a:cubicBezTo>
                <a:cubicBezTo>
                  <a:pt x="512974" y="200960"/>
                  <a:pt x="687553" y="307961"/>
                  <a:pt x="694024" y="351930"/>
                </a:cubicBezTo>
                <a:cubicBezTo>
                  <a:pt x="658553" y="372321"/>
                  <a:pt x="589683" y="415176"/>
                  <a:pt x="556712" y="425935"/>
                </a:cubicBezTo>
                <a:cubicBezTo>
                  <a:pt x="454916" y="448408"/>
                  <a:pt x="256718" y="412535"/>
                  <a:pt x="106729" y="457973"/>
                </a:cubicBezTo>
                <a:cubicBezTo>
                  <a:pt x="78733" y="471611"/>
                  <a:pt x="47447" y="488670"/>
                  <a:pt x="13269" y="508663"/>
                </a:cubicBezTo>
                <a:lnTo>
                  <a:pt x="0" y="516840"/>
                </a:lnTo>
                <a:lnTo>
                  <a:pt x="0" y="137107"/>
                </a:lnTo>
                <a:lnTo>
                  <a:pt x="73006" y="97655"/>
                </a:lnTo>
                <a:cubicBezTo>
                  <a:pt x="236242" y="21233"/>
                  <a:pt x="368507" y="27458"/>
                  <a:pt x="444004" y="43232"/>
                </a:cubicBezTo>
                <a:cubicBezTo>
                  <a:pt x="512896" y="50993"/>
                  <a:pt x="667174" y="-10235"/>
                  <a:pt x="777452" y="1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Block Arc 11">
            <a:extLst>
              <a:ext uri="{FF2B5EF4-FFF2-40B4-BE49-F238E27FC236}">
                <a16:creationId xmlns:a16="http://schemas.microsoft.com/office/drawing/2014/main" id="{004C775F-AD95-48F5-A82B-0826322253F0}"/>
              </a:ext>
            </a:extLst>
          </p:cNvPr>
          <p:cNvSpPr/>
          <p:nvPr/>
        </p:nvSpPr>
        <p:spPr>
          <a:xfrm rot="13821050">
            <a:off x="6179673" y="1586323"/>
            <a:ext cx="246225" cy="400639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395C73D-6D47-408E-B589-B4D71D7DD3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2CF00-222A-4282-A757-6A478C944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59D92-AECA-4E8F-B22D-17499D65D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8" y="1598448"/>
            <a:ext cx="4750166" cy="3661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F97B8-18DC-413F-B462-344F5371A771}"/>
              </a:ext>
            </a:extLst>
          </p:cNvPr>
          <p:cNvSpPr txBox="1"/>
          <p:nvPr/>
        </p:nvSpPr>
        <p:spPr>
          <a:xfrm>
            <a:off x="6646537" y="3395644"/>
            <a:ext cx="4490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 naskah 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inas 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ercetak;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Dokumen 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lektronik:</a:t>
            </a:r>
          </a:p>
          <a:p>
            <a:pPr marL="715963" lvl="1" indent="-342900" algn="just">
              <a:buFont typeface="Arial" panose="020B0604020202020204" pitchFamily="34" charset="0"/>
              <a:buChar char="•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Surat 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lektronik (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mail);</a:t>
            </a:r>
          </a:p>
          <a:p>
            <a:pPr marL="715963" lvl="1" indent="-342900" algn="just">
              <a:buFont typeface="Arial" panose="020B0604020202020204" pitchFamily="34" charset="0"/>
              <a:buChar char="•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Naskah 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inas dari </a:t>
            </a:r>
            <a:r>
              <a:rPr lang="en-ID" altLang="ko-KR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r>
              <a:rPr lang="id-ID" altLang="ko-KR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ebsite</a:t>
            </a:r>
            <a:r>
              <a:rPr lang="en-ID" altLang="ko-KR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www.mkri.id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(Hubungi MK);</a:t>
            </a:r>
          </a:p>
          <a:p>
            <a:pPr marL="715963" lvl="1" indent="-342900" algn="just">
              <a:buFont typeface="Arial" panose="020B0604020202020204" pitchFamily="34" charset="0"/>
              <a:buChar char="•"/>
            </a:pPr>
            <a:r>
              <a:rPr lang="id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Whatsapp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DA725-D673-451D-9D3D-C8C586D0CA6D}"/>
              </a:ext>
            </a:extLst>
          </p:cNvPr>
          <p:cNvSpPr txBox="1"/>
          <p:nvPr/>
        </p:nvSpPr>
        <p:spPr>
          <a:xfrm>
            <a:off x="6646537" y="1302226"/>
            <a:ext cx="4343515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JENIS DOKUMEN YANG DIKELOLA DENGAN SIKD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4F46D1F5-3B7E-4325-996D-CE7A02F46ECC}"/>
              </a:ext>
            </a:extLst>
          </p:cNvPr>
          <p:cNvCxnSpPr/>
          <p:nvPr/>
        </p:nvCxnSpPr>
        <p:spPr>
          <a:xfrm flipV="1">
            <a:off x="6646538" y="324330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1EC2A2F-00A7-4619-9194-E2FB26D8E7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17CC8-D4D3-4041-ADF1-84DF56CB2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2" y="5149970"/>
            <a:ext cx="1275037" cy="170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B137A-DE24-44F2-AFFC-543EE90A3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358"/>
            <a:ext cx="3692257" cy="238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29589-EF83-4EF6-B3C0-3F611326B3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719826" cy="1414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637B2-A3C1-410D-BAB4-57F37B95C9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24" y="1491540"/>
            <a:ext cx="4270816" cy="4292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093703-C073-46A7-8D41-FA9EA13BF9A9}"/>
              </a:ext>
            </a:extLst>
          </p:cNvPr>
          <p:cNvSpPr txBox="1"/>
          <p:nvPr/>
        </p:nvSpPr>
        <p:spPr>
          <a:xfrm>
            <a:off x="6646538" y="3741354"/>
            <a:ext cx="4114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Menjamin terwujudnya pengelolaan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nformasi arsip yang andal;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Menjamin keselamatan dan keamanan arsip sebagai bukti pertanggungjawaban nasional;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Menjamin penemuan kembali arsip dapat dilaksanakan secara cepat, mudah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efektif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efisien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 kualitas pelayanan administrasi umum.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1ECC-8109-4937-8215-C721A28D99CB}"/>
              </a:ext>
            </a:extLst>
          </p:cNvPr>
          <p:cNvSpPr txBox="1"/>
          <p:nvPr/>
        </p:nvSpPr>
        <p:spPr>
          <a:xfrm>
            <a:off x="6646537" y="1302227"/>
            <a:ext cx="4343515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TUJUAN PENGGUNAAN SIKD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686435DF-2217-4E34-B94E-E06A429079FC}"/>
              </a:ext>
            </a:extLst>
          </p:cNvPr>
          <p:cNvCxnSpPr/>
          <p:nvPr/>
        </p:nvCxnSpPr>
        <p:spPr>
          <a:xfrm flipV="1">
            <a:off x="6646538" y="324330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1374</Words>
  <Application>Microsoft Office PowerPoint</Application>
  <PresentationFormat>Widescreen</PresentationFormat>
  <Paragraphs>252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Book Antiqua</vt:lpstr>
      <vt:lpstr>Calibri</vt:lpstr>
      <vt:lpstr>Calibri Light</vt:lpstr>
      <vt:lpstr>Calibry (body)</vt:lpstr>
      <vt:lpstr>Chalkduster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Radhi</dc:creator>
  <cp:lastModifiedBy>riska aprian</cp:lastModifiedBy>
  <cp:revision>134</cp:revision>
  <dcterms:created xsi:type="dcterms:W3CDTF">2019-04-10T02:18:42Z</dcterms:created>
  <dcterms:modified xsi:type="dcterms:W3CDTF">2019-04-24T23:25:44Z</dcterms:modified>
</cp:coreProperties>
</file>